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211" r:id="rId2"/>
    <p:sldId id="3144" r:id="rId3"/>
    <p:sldId id="3162" r:id="rId4"/>
    <p:sldId id="3175" r:id="rId5"/>
    <p:sldId id="3168" r:id="rId6"/>
    <p:sldId id="3065" r:id="rId7"/>
    <p:sldId id="3158" r:id="rId8"/>
    <p:sldId id="3135" r:id="rId9"/>
    <p:sldId id="3195" r:id="rId10"/>
    <p:sldId id="3188" r:id="rId11"/>
    <p:sldId id="3202" r:id="rId12"/>
    <p:sldId id="3155" r:id="rId13"/>
    <p:sldId id="766" r:id="rId14"/>
    <p:sldId id="3201" r:id="rId15"/>
    <p:sldId id="3203" r:id="rId16"/>
    <p:sldId id="3204" r:id="rId17"/>
    <p:sldId id="3205" r:id="rId18"/>
    <p:sldId id="736" r:id="rId19"/>
    <p:sldId id="712" r:id="rId20"/>
    <p:sldId id="713" r:id="rId21"/>
    <p:sldId id="276" r:id="rId22"/>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ection>
        <p14:section name="タイトルなしのセクション" id="{2222DC94-E039-4F92-8293-E592BEC64C49}">
          <p14:sldIdLst>
            <p14:sldId id="3211"/>
            <p14:sldId id="3144"/>
            <p14:sldId id="3162"/>
            <p14:sldId id="3175"/>
            <p14:sldId id="3168"/>
            <p14:sldId id="3065"/>
            <p14:sldId id="3158"/>
            <p14:sldId id="3135"/>
            <p14:sldId id="3195"/>
            <p14:sldId id="3188"/>
            <p14:sldId id="3202"/>
            <p14:sldId id="3155"/>
            <p14:sldId id="766"/>
            <p14:sldId id="3201"/>
            <p14:sldId id="3203"/>
            <p14:sldId id="3204"/>
            <p14:sldId id="3205"/>
            <p14:sldId id="736"/>
            <p14:sldId id="712"/>
            <p14:sldId id="713"/>
            <p14:sldId id="276"/>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7" autoAdjust="0"/>
    <p:restoredTop sz="96751" autoAdjust="0"/>
  </p:normalViewPr>
  <p:slideViewPr>
    <p:cSldViewPr snapToGrid="0" showGuides="1">
      <p:cViewPr varScale="1">
        <p:scale>
          <a:sx n="103" d="100"/>
          <a:sy n="103" d="100"/>
        </p:scale>
        <p:origin x="132" y="318"/>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419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2024/1/26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sciencedirect.com/science/article/pii/S2589004221001450#bib109" TargetMode="External"/><Relationship Id="rId13" Type="http://schemas.openxmlformats.org/officeDocument/2006/relationships/hyperlink" Target="https://www.sciencedirect.com/science/article/pii/S2589004221001450#bib63" TargetMode="External"/><Relationship Id="rId18" Type="http://schemas.openxmlformats.org/officeDocument/2006/relationships/hyperlink" Target="https://www.sciencedirect.com/topics/chemistry/phase-diagrams" TargetMode="External"/><Relationship Id="rId3" Type="http://schemas.openxmlformats.org/officeDocument/2006/relationships/hyperlink" Target="https://www.sciencedirect.com/topics/chemistry/face-centered-cubic-crystal-system" TargetMode="External"/><Relationship Id="rId7" Type="http://schemas.openxmlformats.org/officeDocument/2006/relationships/hyperlink" Target="https://www.sciencedirect.com/science/article/pii/S2589004221001450#bib69" TargetMode="External"/><Relationship Id="rId12" Type="http://schemas.openxmlformats.org/officeDocument/2006/relationships/hyperlink" Target="https://www.sciencedirect.com/science/article/pii/S2589004221001450#bib50" TargetMode="External"/><Relationship Id="rId17" Type="http://schemas.openxmlformats.org/officeDocument/2006/relationships/hyperlink" Target="https://www.sciencedirect.com/science/article/pii/S2589004221001450#tbl2" TargetMode="External"/><Relationship Id="rId2" Type="http://schemas.openxmlformats.org/officeDocument/2006/relationships/slide" Target="../slides/slide5.xml"/><Relationship Id="rId16" Type="http://schemas.openxmlformats.org/officeDocument/2006/relationships/hyperlink" Target="https://www.sciencedirect.com/science/article/pii/S2589004221001450#bib118" TargetMode="External"/><Relationship Id="rId1" Type="http://schemas.openxmlformats.org/officeDocument/2006/relationships/notesMaster" Target="../notesMasters/notesMaster1.xml"/><Relationship Id="rId6" Type="http://schemas.openxmlformats.org/officeDocument/2006/relationships/hyperlink" Target="https://www.sciencedirect.com/topics/chemistry/cubic-crystal" TargetMode="External"/><Relationship Id="rId11" Type="http://schemas.openxmlformats.org/officeDocument/2006/relationships/hyperlink" Target="https://www.sciencedirect.com/science/article/pii/S2589004221001450#bib35" TargetMode="External"/><Relationship Id="rId5" Type="http://schemas.openxmlformats.org/officeDocument/2006/relationships/hyperlink" Target="https://www.sciencedirect.com/topics/engineering/bcc-lattice" TargetMode="External"/><Relationship Id="rId15" Type="http://schemas.openxmlformats.org/officeDocument/2006/relationships/hyperlink" Target="https://www.sciencedirect.com/topics/engineering/hcp-metal" TargetMode="External"/><Relationship Id="rId10" Type="http://schemas.openxmlformats.org/officeDocument/2006/relationships/hyperlink" Target="https://www.sciencedirect.com/science/article/pii/S2589004221001450#bib30" TargetMode="External"/><Relationship Id="rId4" Type="http://schemas.openxmlformats.org/officeDocument/2006/relationships/hyperlink" Target="https://www.sciencedirect.com/science/article/pii/S2589004221001450#fig3" TargetMode="External"/><Relationship Id="rId9" Type="http://schemas.openxmlformats.org/officeDocument/2006/relationships/hyperlink" Target="https://www.sciencedirect.com/science/article/pii/S2589004221001450#bib115" TargetMode="External"/><Relationship Id="rId14" Type="http://schemas.openxmlformats.org/officeDocument/2006/relationships/hyperlink" Target="https://www.sciencedirect.com/topics/engineering/lattice-paramete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en-US" sz="1200" b="1" i="0" dirty="0">
                <a:solidFill>
                  <a:srgbClr val="333333"/>
                </a:solidFill>
                <a:effectLst/>
                <a:latin typeface="Arial" panose="020B0604020202020204" pitchFamily="34" charset="0"/>
              </a:rPr>
              <a:t>世界の中エントロピー合金市場</a:t>
            </a:r>
            <a:r>
              <a:rPr lang="ja-JP" altLang="en-US" sz="1200" b="0" i="0" dirty="0">
                <a:solidFill>
                  <a:srgbClr val="333333"/>
                </a:solidFill>
                <a:effectLst/>
                <a:latin typeface="Arial" panose="020B0604020202020204" pitchFamily="34" charset="0"/>
              </a:rPr>
              <a:t>規模は、</a:t>
            </a:r>
            <a:r>
              <a:rPr lang="en-US" altLang="ja-JP" sz="1200" b="0" i="0" dirty="0">
                <a:solidFill>
                  <a:srgbClr val="333333"/>
                </a:solidFill>
                <a:effectLst/>
                <a:latin typeface="Arial" panose="020B0604020202020204" pitchFamily="34" charset="0"/>
              </a:rPr>
              <a:t>2022</a:t>
            </a:r>
            <a:r>
              <a:rPr lang="ja-JP" altLang="en-US" sz="1200" b="0" i="0" dirty="0">
                <a:solidFill>
                  <a:srgbClr val="333333"/>
                </a:solidFill>
                <a:effectLst/>
                <a:latin typeface="Arial" panose="020B0604020202020204" pitchFamily="34" charset="0"/>
              </a:rPr>
              <a:t>年に</a:t>
            </a:r>
            <a:r>
              <a:rPr lang="en-US" altLang="ja-JP" sz="1200" b="0" i="0" dirty="0">
                <a:solidFill>
                  <a:srgbClr val="333333"/>
                </a:solidFill>
                <a:effectLst/>
                <a:latin typeface="Arial" panose="020B0604020202020204" pitchFamily="34" charset="0"/>
              </a:rPr>
              <a:t>9</a:t>
            </a:r>
            <a:r>
              <a:rPr lang="ja-JP" altLang="en-US" sz="1200" b="0" i="0" dirty="0">
                <a:solidFill>
                  <a:srgbClr val="333333"/>
                </a:solidFill>
                <a:effectLst/>
                <a:latin typeface="Arial" panose="020B0604020202020204" pitchFamily="34" charset="0"/>
              </a:rPr>
              <a:t>億</a:t>
            </a:r>
            <a:r>
              <a:rPr lang="en-US" altLang="ja-JP" sz="1200" b="0" i="0" dirty="0">
                <a:solidFill>
                  <a:srgbClr val="333333"/>
                </a:solidFill>
                <a:effectLst/>
                <a:latin typeface="Arial" panose="020B0604020202020204" pitchFamily="34" charset="0"/>
              </a:rPr>
              <a:t>9,821</a:t>
            </a:r>
            <a:r>
              <a:rPr lang="ja-JP" altLang="en-US" sz="1200" b="0" i="0" dirty="0">
                <a:solidFill>
                  <a:srgbClr val="333333"/>
                </a:solidFill>
                <a:effectLst/>
                <a:latin typeface="Arial" panose="020B0604020202020204" pitchFamily="34" charset="0"/>
              </a:rPr>
              <a:t>万米ドルと評価され、</a:t>
            </a:r>
            <a:r>
              <a:rPr lang="en-US" altLang="ja-JP" sz="1200" b="0" i="0" dirty="0">
                <a:solidFill>
                  <a:srgbClr val="333333"/>
                </a:solidFill>
                <a:effectLst/>
                <a:latin typeface="Arial" panose="020B0604020202020204" pitchFamily="34" charset="0"/>
              </a:rPr>
              <a:t>5.2%</a:t>
            </a:r>
            <a:r>
              <a:rPr lang="ja-JP" altLang="en-US" sz="1200" b="0" i="0" dirty="0">
                <a:solidFill>
                  <a:srgbClr val="333333"/>
                </a:solidFill>
                <a:effectLst/>
                <a:latin typeface="Arial" panose="020B0604020202020204" pitchFamily="34" charset="0"/>
              </a:rPr>
              <a:t>の</a:t>
            </a:r>
            <a:r>
              <a:rPr lang="en-US" altLang="ja-JP" sz="1200" b="0" i="0" dirty="0">
                <a:solidFill>
                  <a:srgbClr val="333333"/>
                </a:solidFill>
                <a:effectLst/>
                <a:latin typeface="Arial" panose="020B0604020202020204" pitchFamily="34" charset="0"/>
              </a:rPr>
              <a:t>CAGR</a:t>
            </a:r>
            <a:r>
              <a:rPr lang="ja-JP" altLang="en-US" sz="1200" b="0" i="0" dirty="0">
                <a:solidFill>
                  <a:srgbClr val="333333"/>
                </a:solidFill>
                <a:effectLst/>
                <a:latin typeface="Arial" panose="020B0604020202020204" pitchFamily="34" charset="0"/>
              </a:rPr>
              <a:t>で</a:t>
            </a:r>
            <a:r>
              <a:rPr lang="en-US" altLang="ja-JP" sz="1200" b="0" i="0" dirty="0">
                <a:solidFill>
                  <a:srgbClr val="333333"/>
                </a:solidFill>
                <a:effectLst/>
                <a:latin typeface="Arial" panose="020B0604020202020204" pitchFamily="34" charset="0"/>
              </a:rPr>
              <a:t>2029</a:t>
            </a:r>
            <a:r>
              <a:rPr lang="ja-JP" altLang="en-US" sz="1200" b="0" i="0" dirty="0">
                <a:solidFill>
                  <a:srgbClr val="333333"/>
                </a:solidFill>
                <a:effectLst/>
                <a:latin typeface="Arial" panose="020B0604020202020204" pitchFamily="34" charset="0"/>
              </a:rPr>
              <a:t>年までに</a:t>
            </a:r>
            <a:r>
              <a:rPr lang="en-US" altLang="ja-JP" sz="1200" b="0" i="0" dirty="0">
                <a:solidFill>
                  <a:srgbClr val="333333"/>
                </a:solidFill>
                <a:effectLst/>
                <a:latin typeface="Arial" panose="020B0604020202020204" pitchFamily="34" charset="0"/>
              </a:rPr>
              <a:t>14</a:t>
            </a:r>
            <a:r>
              <a:rPr lang="ja-JP" altLang="en-US" sz="1200" b="0" i="0" dirty="0">
                <a:solidFill>
                  <a:srgbClr val="333333"/>
                </a:solidFill>
                <a:effectLst/>
                <a:latin typeface="Arial" panose="020B0604020202020204" pitchFamily="34" charset="0"/>
              </a:rPr>
              <a:t>億</a:t>
            </a:r>
            <a:r>
              <a:rPr lang="en-US" altLang="ja-JP" sz="1200" b="0" i="0" dirty="0">
                <a:solidFill>
                  <a:srgbClr val="333333"/>
                </a:solidFill>
                <a:effectLst/>
                <a:latin typeface="Arial" panose="020B0604020202020204" pitchFamily="34" charset="0"/>
              </a:rPr>
              <a:t>2,342</a:t>
            </a:r>
            <a:r>
              <a:rPr lang="ja-JP" altLang="en-US" sz="1200" b="0" i="0" dirty="0">
                <a:solidFill>
                  <a:srgbClr val="333333"/>
                </a:solidFill>
                <a:effectLst/>
                <a:latin typeface="Arial" panose="020B0604020202020204" pitchFamily="34" charset="0"/>
              </a:rPr>
              <a:t>万米ドルに達すると予想されています。 </a:t>
            </a:r>
            <a:r>
              <a:rPr lang="ja-JP" altLang="en-US" sz="1200" b="1" i="0" dirty="0">
                <a:solidFill>
                  <a:srgbClr val="333333"/>
                </a:solidFill>
                <a:effectLst/>
                <a:latin typeface="ProximaNova"/>
              </a:rPr>
              <a:t>中エントロピー合金市場</a:t>
            </a:r>
          </a:p>
          <a:p>
            <a:r>
              <a:rPr lang="ja-JP" altLang="en-US" sz="1200" b="0" i="0" dirty="0">
                <a:solidFill>
                  <a:srgbClr val="333333"/>
                </a:solidFill>
                <a:effectLst/>
                <a:latin typeface="Arial" panose="020B0604020202020204" pitchFamily="34" charset="0"/>
              </a:rPr>
              <a:t>中エントロピー合金 </a:t>
            </a:r>
            <a:r>
              <a:rPr lang="en-US" altLang="ja-JP" sz="1200" b="0" i="0" dirty="0">
                <a:solidFill>
                  <a:srgbClr val="333333"/>
                </a:solidFill>
                <a:effectLst/>
                <a:latin typeface="Arial" panose="020B0604020202020204" pitchFamily="34" charset="0"/>
              </a:rPr>
              <a:t>(MEA) </a:t>
            </a:r>
            <a:r>
              <a:rPr lang="ja-JP" altLang="en-US" sz="1200" b="0" i="0" dirty="0">
                <a:solidFill>
                  <a:srgbClr val="333333"/>
                </a:solidFill>
                <a:effectLst/>
                <a:latin typeface="Arial" panose="020B0604020202020204" pitchFamily="34" charset="0"/>
              </a:rPr>
              <a:t>は、金属材料の一種です。これらは、その構造と独自の組成において従来の合金とは異なります。中エントロピー合金は、通常 </a:t>
            </a:r>
            <a:r>
              <a:rPr lang="en-US" altLang="ja-JP" sz="1200" b="0" i="0" dirty="0">
                <a:solidFill>
                  <a:srgbClr val="333333"/>
                </a:solidFill>
                <a:effectLst/>
                <a:latin typeface="Arial" panose="020B0604020202020204" pitchFamily="34" charset="0"/>
              </a:rPr>
              <a:t>3 </a:t>
            </a:r>
            <a:r>
              <a:rPr lang="ja-JP" altLang="en-US" sz="1200" b="0" i="0" dirty="0">
                <a:solidFill>
                  <a:srgbClr val="333333"/>
                </a:solidFill>
                <a:effectLst/>
                <a:latin typeface="Arial" panose="020B0604020202020204" pitchFamily="34" charset="0"/>
              </a:rPr>
              <a:t>～ </a:t>
            </a:r>
            <a:r>
              <a:rPr lang="en-US" altLang="ja-JP" sz="1200" b="0" i="0" dirty="0">
                <a:solidFill>
                  <a:srgbClr val="333333"/>
                </a:solidFill>
                <a:effectLst/>
                <a:latin typeface="Arial" panose="020B0604020202020204" pitchFamily="34" charset="0"/>
              </a:rPr>
              <a:t>5 </a:t>
            </a:r>
            <a:r>
              <a:rPr lang="ja-JP" altLang="en-US" sz="1200" b="0" i="0" dirty="0">
                <a:solidFill>
                  <a:srgbClr val="333333"/>
                </a:solidFill>
                <a:effectLst/>
                <a:latin typeface="Arial" panose="020B0604020202020204" pitchFamily="34" charset="0"/>
              </a:rPr>
              <a:t>の原子パーセントがほぼ等しい複数の元素で構成されています。これらは、高強度、良好な延性、熱安定性、耐食性、耐摩耗性などを含むさまざまな特性のバランスを達成するように設計されています。市場レポートは、中エントロピー合金業界の主要な制約に挑戦する推進者に焦点を当てています。 </a:t>
            </a:r>
            <a:br>
              <a:rPr lang="ja-JP" altLang="en-US" sz="1200" dirty="0"/>
            </a:br>
            <a:endParaRPr lang="ja-JP" altLang="en-US"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4</a:t>
            </a:fld>
            <a:endParaRPr kumimoji="1" lang="ja-JP" altLang="en-US"/>
          </a:p>
        </p:txBody>
      </p:sp>
    </p:spTree>
    <p:extLst>
      <p:ext uri="{BB962C8B-B14F-4D97-AF65-F5344CB8AC3E}">
        <p14:creationId xmlns:p14="http://schemas.microsoft.com/office/powerpoint/2010/main" val="1725105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F1F1F"/>
                </a:solidFill>
                <a:effectLst/>
                <a:latin typeface="ElsevierGulliver"/>
              </a:rPr>
              <a:t>HEA</a:t>
            </a:r>
            <a:r>
              <a:rPr lang="ja-JP" altLang="en-US" b="0" i="0" dirty="0">
                <a:solidFill>
                  <a:srgbClr val="1F1F1F"/>
                </a:solidFill>
                <a:effectLst/>
                <a:latin typeface="ElsevierGulliver"/>
              </a:rPr>
              <a:t>の構造</a:t>
            </a:r>
          </a:p>
          <a:p>
            <a:pPr algn="l"/>
            <a:r>
              <a:rPr lang="en-US" altLang="ja-JP" b="0" i="0" dirty="0">
                <a:solidFill>
                  <a:srgbClr val="1F1F1F"/>
                </a:solidFill>
                <a:effectLst/>
                <a:latin typeface="ElsevierGulliver"/>
                <a:hlinkClick r:id="rId3" tooltip="ScienceDirect の AI 生成のトピック ページから fcc 格子の詳細をご覧ください"/>
              </a:rPr>
              <a:t>HEA </a:t>
            </a:r>
            <a:r>
              <a:rPr lang="ja-JP" altLang="en-US" b="0" i="0" dirty="0">
                <a:solidFill>
                  <a:srgbClr val="1F1F1F"/>
                </a:solidFill>
                <a:effectLst/>
                <a:latin typeface="ElsevierGulliver"/>
                <a:hlinkClick r:id="rId3" tooltip="ScienceDirect の AI 生成のトピック ページから fcc 格子の詳細をご覧ください"/>
              </a:rPr>
              <a:t>は、 </a:t>
            </a:r>
            <a:r>
              <a:rPr lang="en-US" altLang="ja-JP" b="0" i="0" dirty="0" err="1">
                <a:solidFill>
                  <a:srgbClr val="1F1F1F"/>
                </a:solidFill>
                <a:effectLst/>
                <a:latin typeface="ElsevierGulliver"/>
                <a:hlinkClick r:id="rId3" tooltip="ScienceDirect の AI 生成のトピック ページから fcc 格子の詳細をご覧ください"/>
              </a:rPr>
              <a:t>fcc</a:t>
            </a:r>
            <a:r>
              <a:rPr lang="en-US" altLang="ja-JP" b="0" i="0" dirty="0">
                <a:solidFill>
                  <a:srgbClr val="1F1F1F"/>
                </a:solidFill>
                <a:effectLst/>
                <a:latin typeface="ElsevierGulliver"/>
                <a:hlinkClick r:id="rId3" tooltip="ScienceDirect の AI 生成のトピック ページから fcc 格子の詳細をご覧ください"/>
              </a:rPr>
              <a:t> </a:t>
            </a:r>
            <a:r>
              <a:rPr lang="ja-JP" altLang="en-US" b="0" i="0" dirty="0">
                <a:solidFill>
                  <a:srgbClr val="1F1F1F"/>
                </a:solidFill>
                <a:effectLst/>
                <a:latin typeface="ElsevierGulliver"/>
                <a:hlinkClick r:id="rId3" tooltip="ScienceDirect の AI 生成のトピック ページから fcc 格子の詳細をご覧ください"/>
              </a:rPr>
              <a:t>格子</a:t>
            </a:r>
            <a:r>
              <a:rPr lang="en-US" altLang="ja-JP" b="0" i="0" dirty="0">
                <a:solidFill>
                  <a:srgbClr val="1F1F1F"/>
                </a:solidFill>
                <a:effectLst/>
                <a:latin typeface="ElsevierGulliver"/>
              </a:rPr>
              <a:t>(</a:t>
            </a:r>
            <a:r>
              <a:rPr lang="ja-JP" altLang="en-US" b="0" i="0" u="none" strike="noStrike" dirty="0">
                <a:solidFill>
                  <a:srgbClr val="0272B1"/>
                </a:solidFill>
                <a:effectLst/>
                <a:latin typeface="ElsevierGulliver"/>
                <a:hlinkClick r:id="rId4"/>
              </a:rPr>
              <a:t>図 </a:t>
            </a:r>
            <a:r>
              <a:rPr lang="en-US" altLang="ja-JP" b="0" i="0" u="none" strike="noStrike" dirty="0">
                <a:solidFill>
                  <a:srgbClr val="0272B1"/>
                </a:solidFill>
                <a:effectLst/>
                <a:latin typeface="ElsevierGulliver"/>
                <a:hlinkClick r:id="rId4"/>
              </a:rPr>
              <a:t>3</a:t>
            </a:r>
            <a:r>
              <a:rPr lang="ja-JP" altLang="en-US" b="0" i="0" dirty="0">
                <a:solidFill>
                  <a:srgbClr val="1F1F1F"/>
                </a:solidFill>
                <a:effectLst/>
                <a:latin typeface="ElsevierGulliver"/>
              </a:rPr>
              <a:t> </a:t>
            </a:r>
            <a:r>
              <a:rPr lang="en-US" altLang="ja-JP" b="0" i="0" dirty="0">
                <a:solidFill>
                  <a:srgbClr val="1F1F1F"/>
                </a:solidFill>
                <a:effectLst/>
                <a:latin typeface="ElsevierGulliver"/>
              </a:rPr>
              <a:t>A) </a:t>
            </a:r>
            <a:r>
              <a:rPr lang="ja-JP" altLang="en-US" b="0" i="0" dirty="0">
                <a:solidFill>
                  <a:srgbClr val="1F1F1F"/>
                </a:solidFill>
                <a:effectLst/>
                <a:latin typeface="ElsevierGulliver"/>
              </a:rPr>
              <a:t>および</a:t>
            </a:r>
            <a:r>
              <a:rPr lang="en-US" altLang="ja-JP" b="0" i="0" dirty="0">
                <a:solidFill>
                  <a:srgbClr val="1F1F1F"/>
                </a:solidFill>
                <a:effectLst/>
                <a:latin typeface="ElsevierGulliver"/>
                <a:hlinkClick r:id="rId5" tooltip="ScienceDirect の AI 生成トピック ページから bcc 格子についてさらに詳しく学びましょう"/>
              </a:rPr>
              <a:t>bcc </a:t>
            </a:r>
            <a:r>
              <a:rPr lang="ja-JP" altLang="en-US" b="0" i="0" dirty="0">
                <a:solidFill>
                  <a:srgbClr val="1F1F1F"/>
                </a:solidFill>
                <a:effectLst/>
                <a:latin typeface="ElsevierGulliver"/>
                <a:hlinkClick r:id="rId5" tooltip="ScienceDirect の AI 生成トピック ページから bcc 格子についてさらに詳しく学びましょう"/>
              </a:rPr>
              <a:t>格子</a:t>
            </a:r>
            <a:r>
              <a:rPr lang="en-US" altLang="ja-JP" b="0" i="0" dirty="0">
                <a:solidFill>
                  <a:srgbClr val="1F1F1F"/>
                </a:solidFill>
                <a:effectLst/>
                <a:latin typeface="ElsevierGulliver"/>
              </a:rPr>
              <a:t>(</a:t>
            </a:r>
            <a:r>
              <a:rPr lang="ja-JP" altLang="en-US" b="0" i="0" u="none" strike="noStrike" dirty="0">
                <a:solidFill>
                  <a:srgbClr val="0272B1"/>
                </a:solidFill>
                <a:effectLst/>
                <a:latin typeface="ElsevierGulliver"/>
                <a:hlinkClick r:id="rId4"/>
              </a:rPr>
              <a:t>図 </a:t>
            </a:r>
            <a:r>
              <a:rPr lang="en-US" altLang="ja-JP" b="0" i="0" u="none" strike="noStrike" dirty="0">
                <a:solidFill>
                  <a:srgbClr val="0272B1"/>
                </a:solidFill>
                <a:effectLst/>
                <a:latin typeface="ElsevierGulliver"/>
                <a:hlinkClick r:id="rId4"/>
              </a:rPr>
              <a:t>3 B) </a:t>
            </a:r>
            <a:r>
              <a:rPr lang="ja-JP" altLang="en-US" b="0" i="0" u="none" strike="noStrike" dirty="0">
                <a:solidFill>
                  <a:srgbClr val="0272B1"/>
                </a:solidFill>
                <a:effectLst/>
                <a:latin typeface="ElsevierGulliver"/>
                <a:hlinkClick r:id="rId4"/>
              </a:rPr>
              <a:t>を持つ</a:t>
            </a:r>
            <a:r>
              <a:rPr lang="ja-JP" altLang="en-US" b="0" i="0" dirty="0">
                <a:solidFill>
                  <a:srgbClr val="1F1F1F"/>
                </a:solidFill>
                <a:effectLst/>
                <a:latin typeface="ElsevierGulliver"/>
                <a:hlinkClick r:id="rId6" tooltip="ScienceDirect の AI 生成のトピック ページから立方晶について詳しく学びましょう"/>
              </a:rPr>
              <a:t>立方晶系</a:t>
            </a:r>
            <a:r>
              <a:rPr lang="ja-JP" altLang="en-US" b="0" i="0" dirty="0">
                <a:solidFill>
                  <a:srgbClr val="1F1F1F"/>
                </a:solidFill>
                <a:effectLst/>
                <a:latin typeface="ElsevierGulliver"/>
              </a:rPr>
              <a:t>結晶構造、六方晶系結晶構造 </a:t>
            </a:r>
            <a:r>
              <a:rPr lang="en-US" altLang="ja-JP" b="0" i="0" dirty="0">
                <a:solidFill>
                  <a:srgbClr val="1F1F1F"/>
                </a:solidFill>
                <a:effectLst/>
                <a:latin typeface="ElsevierGulliver"/>
              </a:rPr>
              <a:t>(</a:t>
            </a:r>
            <a:r>
              <a:rPr lang="ja-JP" altLang="en-US" b="0" i="0" u="none" strike="noStrike" dirty="0">
                <a:solidFill>
                  <a:srgbClr val="0272B1"/>
                </a:solidFill>
                <a:effectLst/>
                <a:latin typeface="ElsevierGulliver"/>
                <a:hlinkClick r:id="rId4"/>
              </a:rPr>
              <a:t>図 </a:t>
            </a:r>
            <a:r>
              <a:rPr lang="en-US" altLang="ja-JP" b="0" i="0" u="none" strike="noStrike" dirty="0">
                <a:solidFill>
                  <a:srgbClr val="0272B1"/>
                </a:solidFill>
                <a:effectLst/>
                <a:latin typeface="ElsevierGulliver"/>
                <a:hlinkClick r:id="rId4"/>
              </a:rPr>
              <a:t>3</a:t>
            </a:r>
            <a:r>
              <a:rPr lang="ja-JP" altLang="en-US" b="0" i="0" dirty="0">
                <a:solidFill>
                  <a:srgbClr val="1F1F1F"/>
                </a:solidFill>
                <a:effectLst/>
                <a:latin typeface="ElsevierGulliver"/>
              </a:rPr>
              <a:t> </a:t>
            </a:r>
            <a:r>
              <a:rPr lang="en-US" altLang="ja-JP" b="0" i="0" dirty="0">
                <a:solidFill>
                  <a:srgbClr val="1F1F1F"/>
                </a:solidFill>
                <a:effectLst/>
                <a:latin typeface="ElsevierGulliver"/>
              </a:rPr>
              <a:t>C)</a:t>
            </a:r>
            <a:r>
              <a:rPr lang="ja-JP" altLang="en-US" b="0" i="0" dirty="0">
                <a:solidFill>
                  <a:srgbClr val="1F1F1F"/>
                </a:solidFill>
                <a:effectLst/>
                <a:latin typeface="ElsevierGulliver"/>
              </a:rPr>
              <a:t>、およびその他の構造を持つことができます</a:t>
            </a:r>
            <a:r>
              <a:rPr lang="en-US" altLang="ja-JP" b="0" i="0" dirty="0">
                <a:solidFill>
                  <a:srgbClr val="1F1F1F"/>
                </a:solidFill>
                <a:effectLst/>
                <a:latin typeface="ElsevierGulliver"/>
              </a:rPr>
              <a:t>( </a:t>
            </a:r>
            <a:r>
              <a:rPr lang="en-US" altLang="ja-JP" b="0" i="0" u="none" strike="noStrike" dirty="0" err="1">
                <a:solidFill>
                  <a:srgbClr val="0272B1"/>
                </a:solidFill>
                <a:effectLst/>
                <a:latin typeface="ElsevierGulliver"/>
                <a:hlinkClick r:id="rId7"/>
              </a:rPr>
              <a:t>Ostovari</a:t>
            </a:r>
            <a:r>
              <a:rPr lang="en-US" altLang="ja-JP" b="0" i="0" u="none" strike="noStrike" dirty="0">
                <a:solidFill>
                  <a:srgbClr val="0272B1"/>
                </a:solidFill>
                <a:effectLst/>
                <a:latin typeface="ElsevierGulliver"/>
                <a:hlinkClick r:id="rId7"/>
              </a:rPr>
              <a:t> Moghaddam and Trofimov, 2021</a:t>
            </a:r>
            <a:r>
              <a:rPr lang="ja-JP" altLang="en-US" b="0" i="0" dirty="0">
                <a:solidFill>
                  <a:srgbClr val="1F1F1F"/>
                </a:solidFill>
                <a:effectLst/>
                <a:latin typeface="ElsevierGulliver"/>
              </a:rPr>
              <a:t> </a:t>
            </a:r>
            <a:r>
              <a:rPr lang="en-US" altLang="ja-JP" b="0" i="0" dirty="0">
                <a:solidFill>
                  <a:srgbClr val="1F1F1F"/>
                </a:solidFill>
                <a:effectLst/>
                <a:latin typeface="ElsevierGulliver"/>
              </a:rPr>
              <a:t>;</a:t>
            </a:r>
            <a:r>
              <a:rPr lang="ja-JP" altLang="en-US" b="0" i="0" u="none" strike="noStrike" dirty="0">
                <a:solidFill>
                  <a:srgbClr val="0272B1"/>
                </a:solidFill>
                <a:effectLst/>
                <a:latin typeface="ElsevierGulliver"/>
                <a:hlinkClick r:id="rId8"/>
              </a:rPr>
              <a:t> </a:t>
            </a:r>
            <a:r>
              <a:rPr lang="en-US" altLang="ja-JP" b="0" i="0" u="none" strike="noStrike" dirty="0">
                <a:solidFill>
                  <a:srgbClr val="0272B1"/>
                </a:solidFill>
                <a:effectLst/>
                <a:latin typeface="ElsevierGulliver"/>
                <a:hlinkClick r:id="rId8"/>
              </a:rPr>
              <a:t>Yan and Zhang, 2020</a:t>
            </a:r>
            <a:r>
              <a:rPr lang="ja-JP" altLang="en-US" b="0" i="0" dirty="0">
                <a:solidFill>
                  <a:srgbClr val="1F1F1F"/>
                </a:solidFill>
                <a:effectLst/>
                <a:latin typeface="ElsevierGulliver"/>
              </a:rPr>
              <a:t> </a:t>
            </a:r>
            <a:r>
              <a:rPr lang="en-US" altLang="ja-JP" b="0" i="0" dirty="0">
                <a:solidFill>
                  <a:srgbClr val="1F1F1F"/>
                </a:solidFill>
                <a:effectLst/>
                <a:latin typeface="ElsevierGulliver"/>
              </a:rPr>
              <a:t>;</a:t>
            </a:r>
            <a:r>
              <a:rPr lang="ja-JP" altLang="en-US" b="0" i="0" u="none" strike="noStrike" dirty="0">
                <a:solidFill>
                  <a:srgbClr val="0272B1"/>
                </a:solidFill>
                <a:effectLst/>
                <a:latin typeface="ElsevierGulliver"/>
                <a:hlinkClick r:id="rId9"/>
              </a:rPr>
              <a:t> </a:t>
            </a:r>
            <a:r>
              <a:rPr lang="en-US" altLang="ja-JP" b="0" i="0" u="none" strike="noStrike" dirty="0">
                <a:solidFill>
                  <a:srgbClr val="0272B1"/>
                </a:solidFill>
                <a:effectLst/>
                <a:latin typeface="ElsevierGulliver"/>
                <a:hlinkClick r:id="rId9"/>
              </a:rPr>
              <a:t>Ye</a:t>
            </a:r>
            <a:r>
              <a:rPr lang="ja-JP" altLang="en-US" b="0" i="0" u="none" strike="noStrike" dirty="0">
                <a:solidFill>
                  <a:srgbClr val="0272B1"/>
                </a:solidFill>
                <a:effectLst/>
                <a:latin typeface="ElsevierGulliver"/>
                <a:hlinkClick r:id="rId9"/>
              </a:rPr>
              <a:t>ら、</a:t>
            </a:r>
            <a:r>
              <a:rPr lang="en-US" altLang="ja-JP" b="0" i="0" u="none" strike="noStrike" dirty="0">
                <a:solidFill>
                  <a:srgbClr val="0272B1"/>
                </a:solidFill>
                <a:effectLst/>
                <a:latin typeface="ElsevierGulliver"/>
                <a:hlinkClick r:id="rId9"/>
              </a:rPr>
              <a:t>2016</a:t>
            </a:r>
            <a:r>
              <a:rPr lang="ja-JP" altLang="en-US" b="0" i="0" dirty="0">
                <a:solidFill>
                  <a:srgbClr val="1F1F1F"/>
                </a:solidFill>
                <a:effectLst/>
                <a:latin typeface="ElsevierGulliver"/>
              </a:rPr>
              <a:t>）。</a:t>
            </a:r>
            <a:r>
              <a:rPr lang="en-US" altLang="ja-JP" b="0" i="0" dirty="0" err="1">
                <a:solidFill>
                  <a:srgbClr val="1F1F1F"/>
                </a:solidFill>
                <a:effectLst/>
                <a:latin typeface="ElsevierGulliver"/>
              </a:rPr>
              <a:t>Fcc</a:t>
            </a:r>
            <a:r>
              <a:rPr lang="en-US" altLang="ja-JP" b="0" i="0" dirty="0">
                <a:solidFill>
                  <a:srgbClr val="1F1F1F"/>
                </a:solidFill>
                <a:effectLst/>
                <a:latin typeface="ElsevierGulliver"/>
              </a:rPr>
              <a:t> </a:t>
            </a:r>
            <a:r>
              <a:rPr lang="ja-JP" altLang="en-US" b="0" i="0" dirty="0">
                <a:solidFill>
                  <a:srgbClr val="1F1F1F"/>
                </a:solidFill>
                <a:effectLst/>
                <a:latin typeface="ElsevierGulliver"/>
              </a:rPr>
              <a:t>格子は、これまでのところ最も広範囲に研究されている </a:t>
            </a:r>
            <a:r>
              <a:rPr lang="en-US" altLang="ja-JP" b="0" i="0" dirty="0">
                <a:solidFill>
                  <a:srgbClr val="1F1F1F"/>
                </a:solidFill>
                <a:effectLst/>
                <a:latin typeface="ElsevierGulliver"/>
              </a:rPr>
              <a:t>HEA </a:t>
            </a:r>
            <a:r>
              <a:rPr lang="ja-JP" altLang="en-US" b="0" i="0" dirty="0">
                <a:solidFill>
                  <a:srgbClr val="1F1F1F"/>
                </a:solidFill>
                <a:effectLst/>
                <a:latin typeface="ElsevierGulliver"/>
              </a:rPr>
              <a:t>の構造です </a:t>
            </a:r>
            <a:r>
              <a:rPr lang="en-US" altLang="ja-JP" b="0" i="0" dirty="0">
                <a:solidFill>
                  <a:srgbClr val="1F1F1F"/>
                </a:solidFill>
                <a:effectLst/>
                <a:latin typeface="ElsevierGulliver"/>
              </a:rPr>
              <a:t>(</a:t>
            </a:r>
            <a:r>
              <a:rPr lang="ja-JP" altLang="en-US" b="0" i="0" u="none" strike="noStrike" dirty="0">
                <a:solidFill>
                  <a:srgbClr val="0272B1"/>
                </a:solidFill>
                <a:effectLst/>
                <a:latin typeface="ElsevierGulliver"/>
                <a:hlinkClick r:id="rId10"/>
              </a:rPr>
              <a:t> </a:t>
            </a:r>
            <a:r>
              <a:rPr lang="en-US" altLang="ja-JP" b="0" i="0" u="none" strike="noStrike" dirty="0">
                <a:solidFill>
                  <a:srgbClr val="0272B1"/>
                </a:solidFill>
                <a:effectLst/>
                <a:latin typeface="ElsevierGulliver"/>
                <a:hlinkClick r:id="rId10"/>
              </a:rPr>
              <a:t>George et al., 2019</a:t>
            </a:r>
            <a:r>
              <a:rPr lang="ja-JP" altLang="en-US" b="0" i="0" dirty="0">
                <a:solidFill>
                  <a:srgbClr val="1F1F1F"/>
                </a:solidFill>
                <a:effectLst/>
                <a:latin typeface="ElsevierGulliver"/>
              </a:rPr>
              <a:t> </a:t>
            </a:r>
            <a:r>
              <a:rPr lang="en-US" altLang="ja-JP" b="0" i="0" dirty="0">
                <a:solidFill>
                  <a:srgbClr val="1F1F1F"/>
                </a:solidFill>
                <a:effectLst/>
                <a:latin typeface="ElsevierGulliver"/>
              </a:rPr>
              <a:t>;</a:t>
            </a:r>
            <a:r>
              <a:rPr lang="ja-JP" altLang="en-US" b="0" i="0" u="none" strike="noStrike" dirty="0">
                <a:solidFill>
                  <a:srgbClr val="0272B1"/>
                </a:solidFill>
                <a:effectLst/>
                <a:latin typeface="ElsevierGulliver"/>
                <a:hlinkClick r:id="rId11"/>
              </a:rPr>
              <a:t> </a:t>
            </a:r>
            <a:r>
              <a:rPr lang="en-US" altLang="ja-JP" b="0" i="0" u="none" strike="noStrike" dirty="0" err="1">
                <a:solidFill>
                  <a:srgbClr val="0272B1"/>
                </a:solidFill>
                <a:effectLst/>
                <a:latin typeface="ElsevierGulliver"/>
                <a:hlinkClick r:id="rId11"/>
              </a:rPr>
              <a:t>Gorsse</a:t>
            </a:r>
            <a:r>
              <a:rPr lang="en-US" altLang="ja-JP" b="0" i="0" u="none" strike="noStrike" dirty="0">
                <a:solidFill>
                  <a:srgbClr val="0272B1"/>
                </a:solidFill>
                <a:effectLst/>
                <a:latin typeface="ElsevierGulliver"/>
                <a:hlinkClick r:id="rId11"/>
              </a:rPr>
              <a:t> et al., 2017</a:t>
            </a:r>
            <a:r>
              <a:rPr lang="ja-JP" altLang="en-US" b="0" i="0" dirty="0">
                <a:solidFill>
                  <a:srgbClr val="1F1F1F"/>
                </a:solidFill>
                <a:effectLst/>
                <a:latin typeface="ElsevierGulliver"/>
              </a:rPr>
              <a:t> </a:t>
            </a:r>
            <a:r>
              <a:rPr lang="en-US" altLang="ja-JP" b="0" i="0" dirty="0">
                <a:solidFill>
                  <a:srgbClr val="1F1F1F"/>
                </a:solidFill>
                <a:effectLst/>
                <a:latin typeface="ElsevierGulliver"/>
              </a:rPr>
              <a:t>;</a:t>
            </a:r>
            <a:r>
              <a:rPr lang="ja-JP" altLang="en-US" b="0" i="0" u="none" strike="noStrike" dirty="0">
                <a:solidFill>
                  <a:srgbClr val="0272B1"/>
                </a:solidFill>
                <a:effectLst/>
                <a:latin typeface="ElsevierGulliver"/>
                <a:hlinkClick r:id="rId12"/>
              </a:rPr>
              <a:t> </a:t>
            </a:r>
            <a:r>
              <a:rPr lang="en-US" altLang="ja-JP" b="0" i="0" u="none" strike="noStrike" dirty="0">
                <a:solidFill>
                  <a:srgbClr val="0272B1"/>
                </a:solidFill>
                <a:effectLst/>
                <a:latin typeface="ElsevierGulliver"/>
                <a:hlinkClick r:id="rId12"/>
              </a:rPr>
              <a:t>Li et al., 2019</a:t>
            </a:r>
            <a:r>
              <a:rPr lang="ja-JP" altLang="en-US" b="0" i="0" dirty="0">
                <a:solidFill>
                  <a:srgbClr val="1F1F1F"/>
                </a:solidFill>
                <a:effectLst/>
                <a:latin typeface="ElsevierGulliver"/>
              </a:rPr>
              <a:t> </a:t>
            </a:r>
            <a:r>
              <a:rPr lang="en-US" altLang="ja-JP" b="0" i="0" dirty="0">
                <a:solidFill>
                  <a:srgbClr val="1F1F1F"/>
                </a:solidFill>
                <a:effectLst/>
                <a:latin typeface="ElsevierGulliver"/>
              </a:rPr>
              <a:t>;</a:t>
            </a:r>
            <a:r>
              <a:rPr lang="ja-JP" altLang="en-US" b="0" i="0" u="none" strike="noStrike" dirty="0">
                <a:solidFill>
                  <a:srgbClr val="0272B1"/>
                </a:solidFill>
                <a:effectLst/>
                <a:latin typeface="ElsevierGulliver"/>
                <a:hlinkClick r:id="rId13"/>
              </a:rPr>
              <a:t> </a:t>
            </a:r>
            <a:r>
              <a:rPr lang="en-US" altLang="ja-JP" b="0" i="0" u="none" strike="noStrike" dirty="0">
                <a:solidFill>
                  <a:srgbClr val="0272B1"/>
                </a:solidFill>
                <a:effectLst/>
                <a:latin typeface="ElsevierGulliver"/>
                <a:hlinkClick r:id="rId13"/>
              </a:rPr>
              <a:t>Miracle and </a:t>
            </a:r>
            <a:r>
              <a:rPr lang="en-US" altLang="ja-JP" b="0" i="0" u="none" strike="noStrike" dirty="0" err="1">
                <a:solidFill>
                  <a:srgbClr val="0272B1"/>
                </a:solidFill>
                <a:effectLst/>
                <a:latin typeface="ElsevierGulliver"/>
                <a:hlinkClick r:id="rId13"/>
              </a:rPr>
              <a:t>Senkov</a:t>
            </a:r>
            <a:r>
              <a:rPr lang="en-US" altLang="ja-JP" b="0" i="0" u="none" strike="noStrike" dirty="0">
                <a:solidFill>
                  <a:srgbClr val="0272B1"/>
                </a:solidFill>
                <a:effectLst/>
                <a:latin typeface="ElsevierGulliver"/>
                <a:hlinkClick r:id="rId13"/>
              </a:rPr>
              <a:t>, 2017b</a:t>
            </a:r>
            <a:r>
              <a:rPr lang="ja-JP" altLang="en-US" b="0" i="0" dirty="0">
                <a:solidFill>
                  <a:srgbClr val="1F1F1F"/>
                </a:solidFill>
                <a:effectLst/>
                <a:latin typeface="ElsevierGulliver"/>
              </a:rPr>
              <a:t> </a:t>
            </a:r>
            <a:r>
              <a:rPr lang="en-US" altLang="ja-JP" b="0" i="0" dirty="0">
                <a:solidFill>
                  <a:srgbClr val="1F1F1F"/>
                </a:solidFill>
                <a:effectLst/>
                <a:latin typeface="ElsevierGulliver"/>
              </a:rPr>
              <a:t>)</a:t>
            </a:r>
            <a:r>
              <a:rPr lang="ja-JP" altLang="en-US" b="0" i="0" dirty="0">
                <a:solidFill>
                  <a:srgbClr val="1F1F1F"/>
                </a:solidFill>
                <a:effectLst/>
                <a:latin typeface="ElsevierGulliver"/>
              </a:rPr>
              <a:t>。エネルギー関連のアプリケーションの場合、</a:t>
            </a:r>
            <a:r>
              <a:rPr lang="en-US" altLang="ja-JP" b="0" i="0" dirty="0" err="1">
                <a:solidFill>
                  <a:srgbClr val="1F1F1F"/>
                </a:solidFill>
                <a:effectLst/>
                <a:latin typeface="ElsevierGulliver"/>
              </a:rPr>
              <a:t>fcc</a:t>
            </a:r>
            <a:r>
              <a:rPr lang="en-US" altLang="ja-JP" b="0" i="0" dirty="0">
                <a:solidFill>
                  <a:srgbClr val="1F1F1F"/>
                </a:solidFill>
                <a:effectLst/>
                <a:latin typeface="ElsevierGulliver"/>
              </a:rPr>
              <a:t> </a:t>
            </a:r>
            <a:r>
              <a:rPr lang="ja-JP" altLang="en-US" b="0" i="0" dirty="0">
                <a:solidFill>
                  <a:srgbClr val="1F1F1F"/>
                </a:solidFill>
                <a:effectLst/>
                <a:latin typeface="ElsevierGulliver"/>
              </a:rPr>
              <a:t>格子を備えた </a:t>
            </a:r>
            <a:r>
              <a:rPr lang="en-US" altLang="ja-JP" b="0" i="0" dirty="0" err="1">
                <a:solidFill>
                  <a:srgbClr val="1F1F1F"/>
                </a:solidFill>
                <a:effectLst/>
                <a:latin typeface="ElsevierGulliver"/>
              </a:rPr>
              <a:t>CoMoFeNiCu</a:t>
            </a:r>
            <a:r>
              <a:rPr lang="en-US" altLang="ja-JP" b="0" i="0" dirty="0">
                <a:solidFill>
                  <a:srgbClr val="1F1F1F"/>
                </a:solidFill>
                <a:effectLst/>
                <a:latin typeface="ElsevierGulliver"/>
              </a:rPr>
              <a:t> </a:t>
            </a:r>
            <a:r>
              <a:rPr lang="ja-JP" altLang="en-US" b="0" i="0" dirty="0">
                <a:solidFill>
                  <a:srgbClr val="1F1F1F"/>
                </a:solidFill>
                <a:effectLst/>
                <a:latin typeface="ElsevierGulliver"/>
              </a:rPr>
              <a:t>や </a:t>
            </a:r>
            <a:r>
              <a:rPr lang="en-US" altLang="ja-JP" b="0" i="0" dirty="0" err="1">
                <a:solidFill>
                  <a:srgbClr val="1F1F1F"/>
                </a:solidFill>
                <a:effectLst/>
                <a:latin typeface="ElsevierGulliver"/>
              </a:rPr>
              <a:t>CoFeLaNiPt</a:t>
            </a:r>
            <a:r>
              <a:rPr lang="en-US" altLang="ja-JP" b="0" i="0" dirty="0">
                <a:solidFill>
                  <a:srgbClr val="1F1F1F"/>
                </a:solidFill>
                <a:effectLst/>
                <a:latin typeface="ElsevierGulliver"/>
              </a:rPr>
              <a:t> </a:t>
            </a:r>
            <a:r>
              <a:rPr lang="ja-JP" altLang="en-US" b="0" i="0" dirty="0">
                <a:solidFill>
                  <a:srgbClr val="1F1F1F"/>
                </a:solidFill>
                <a:effectLst/>
                <a:latin typeface="ElsevierGulliver"/>
              </a:rPr>
              <a:t>などのナノ </a:t>
            </a:r>
            <a:r>
              <a:rPr lang="en-US" altLang="ja-JP" b="0" i="0" dirty="0">
                <a:solidFill>
                  <a:srgbClr val="1F1F1F"/>
                </a:solidFill>
                <a:effectLst/>
                <a:latin typeface="ElsevierGulliver"/>
              </a:rPr>
              <a:t>HEA </a:t>
            </a:r>
            <a:r>
              <a:rPr lang="ja-JP" altLang="en-US" b="0" i="0" dirty="0">
                <a:solidFill>
                  <a:srgbClr val="1F1F1F"/>
                </a:solidFill>
                <a:effectLst/>
                <a:latin typeface="ElsevierGulliver"/>
              </a:rPr>
              <a:t>の</a:t>
            </a:r>
            <a:r>
              <a:rPr lang="ja-JP" altLang="en-US" b="0" i="0" dirty="0">
                <a:solidFill>
                  <a:srgbClr val="1F1F1F"/>
                </a:solidFill>
                <a:effectLst/>
                <a:latin typeface="ElsevierGulliver"/>
                <a:hlinkClick r:id="rId14" tooltip="ScienceDirect の AI 生成トピック ページから格子パラメータの詳細をご覧ください"/>
              </a:rPr>
              <a:t>格子パラメータ</a:t>
            </a:r>
            <a:r>
              <a:rPr lang="ja-JP" altLang="en-US" b="0" i="0" dirty="0">
                <a:solidFill>
                  <a:srgbClr val="1F1F1F"/>
                </a:solidFill>
                <a:effectLst/>
                <a:latin typeface="ElsevierGulliver"/>
              </a:rPr>
              <a:t>は、</a:t>
            </a:r>
            <a:r>
              <a:rPr lang="en-US" altLang="ja-JP" b="0" i="0" dirty="0">
                <a:solidFill>
                  <a:srgbClr val="1F1F1F"/>
                </a:solidFill>
                <a:effectLst/>
                <a:latin typeface="ElsevierGulliver"/>
              </a:rPr>
              <a:t>a ≈ 3.6 Å </a:t>
            </a:r>
            <a:r>
              <a:rPr lang="ja-JP" altLang="en-US" b="0" i="0" dirty="0">
                <a:solidFill>
                  <a:srgbClr val="1F1F1F"/>
                </a:solidFill>
                <a:effectLst/>
                <a:latin typeface="ElsevierGulliver"/>
              </a:rPr>
              <a:t>です。</a:t>
            </a:r>
            <a:r>
              <a:rPr lang="en-US" altLang="ja-JP" b="0" i="0" dirty="0">
                <a:solidFill>
                  <a:srgbClr val="1F1F1F"/>
                </a:solidFill>
                <a:effectLst/>
                <a:latin typeface="ElsevierGulliver"/>
                <a:hlinkClick r:id="rId15" tooltip="ScienceDirect の AI 生成トピック ページから hcp 金属について詳しく学びましょう"/>
              </a:rPr>
              <a:t>hcp </a:t>
            </a:r>
            <a:r>
              <a:rPr lang="ja-JP" altLang="en-US" b="0" i="0" dirty="0">
                <a:solidFill>
                  <a:srgbClr val="1F1F1F"/>
                </a:solidFill>
                <a:effectLst/>
                <a:latin typeface="ElsevierGulliver"/>
                <a:hlinkClick r:id="rId15" tooltip="ScienceDirect の AI 生成トピック ページから hcp 金属について詳しく学びましょう"/>
              </a:rPr>
              <a:t>重金属</a:t>
            </a:r>
            <a:r>
              <a:rPr lang="en-US" altLang="ja-JP" b="0" i="0" dirty="0">
                <a:solidFill>
                  <a:srgbClr val="1F1F1F"/>
                </a:solidFill>
                <a:effectLst/>
                <a:latin typeface="ElsevierGulliver"/>
              </a:rPr>
              <a:t>(</a:t>
            </a:r>
            <a:r>
              <a:rPr lang="ja-JP" altLang="en-US" b="0" i="0" dirty="0">
                <a:solidFill>
                  <a:srgbClr val="1F1F1F"/>
                </a:solidFill>
                <a:effectLst/>
                <a:latin typeface="ElsevierGulliver"/>
              </a:rPr>
              <a:t>主に </a:t>
            </a:r>
            <a:r>
              <a:rPr lang="en-US" altLang="ja-JP" b="0" i="0" dirty="0" err="1">
                <a:solidFill>
                  <a:srgbClr val="1F1F1F"/>
                </a:solidFill>
                <a:effectLst/>
                <a:latin typeface="ElsevierGulliver"/>
              </a:rPr>
              <a:t>Os</a:t>
            </a:r>
            <a:r>
              <a:rPr lang="ja-JP" altLang="en-US" b="0" i="0" dirty="0">
                <a:solidFill>
                  <a:srgbClr val="1F1F1F"/>
                </a:solidFill>
                <a:effectLst/>
                <a:latin typeface="ElsevierGulliver"/>
              </a:rPr>
              <a:t>、</a:t>
            </a:r>
            <a:r>
              <a:rPr lang="en-US" altLang="ja-JP" b="0" i="0" dirty="0">
                <a:solidFill>
                  <a:srgbClr val="1F1F1F"/>
                </a:solidFill>
                <a:effectLst/>
                <a:latin typeface="ElsevierGulliver"/>
              </a:rPr>
              <a:t>Re</a:t>
            </a:r>
            <a:r>
              <a:rPr lang="ja-JP" altLang="en-US" b="0" i="0" dirty="0">
                <a:solidFill>
                  <a:srgbClr val="1F1F1F"/>
                </a:solidFill>
                <a:effectLst/>
                <a:latin typeface="ElsevierGulliver"/>
              </a:rPr>
              <a:t>、</a:t>
            </a:r>
            <a:r>
              <a:rPr lang="en-US" altLang="ja-JP" b="0" i="0" dirty="0">
                <a:solidFill>
                  <a:srgbClr val="1F1F1F"/>
                </a:solidFill>
                <a:effectLst/>
                <a:latin typeface="ElsevierGulliver"/>
              </a:rPr>
              <a:t>Ru</a:t>
            </a:r>
            <a:r>
              <a:rPr lang="ja-JP" altLang="en-US" b="0" i="0" dirty="0">
                <a:solidFill>
                  <a:srgbClr val="1F1F1F"/>
                </a:solidFill>
                <a:effectLst/>
                <a:latin typeface="ElsevierGulliver"/>
              </a:rPr>
              <a:t>、</a:t>
            </a:r>
            <a:r>
              <a:rPr lang="en-US" altLang="ja-JP" b="0" i="0" dirty="0">
                <a:solidFill>
                  <a:srgbClr val="1F1F1F"/>
                </a:solidFill>
                <a:effectLst/>
                <a:latin typeface="ElsevierGulliver"/>
              </a:rPr>
              <a:t>Zr)</a:t>
            </a:r>
            <a:r>
              <a:rPr lang="ja-JP" altLang="en-US" b="0" i="0" dirty="0">
                <a:solidFill>
                  <a:srgbClr val="1F1F1F"/>
                </a:solidFill>
                <a:effectLst/>
                <a:latin typeface="ElsevierGulliver"/>
              </a:rPr>
              <a:t>を含む </a:t>
            </a:r>
            <a:r>
              <a:rPr lang="en-US" altLang="ja-JP" b="0" i="0" dirty="0">
                <a:solidFill>
                  <a:srgbClr val="1F1F1F"/>
                </a:solidFill>
                <a:effectLst/>
                <a:latin typeface="ElsevierGulliver"/>
              </a:rPr>
              <a:t>HEA </a:t>
            </a:r>
            <a:r>
              <a:rPr lang="ja-JP" altLang="en-US" b="0" i="0" dirty="0">
                <a:solidFill>
                  <a:srgbClr val="1F1F1F"/>
                </a:solidFill>
                <a:effectLst/>
                <a:latin typeface="ElsevierGulliver"/>
              </a:rPr>
              <a:t>は</a:t>
            </a:r>
            <a:r>
              <a:rPr lang="en-US" altLang="ja-JP" b="0" i="0" dirty="0">
                <a:solidFill>
                  <a:srgbClr val="1F1F1F"/>
                </a:solidFill>
                <a:effectLst/>
                <a:latin typeface="ElsevierGulliver"/>
              </a:rPr>
              <a:t>hcp </a:t>
            </a:r>
            <a:r>
              <a:rPr lang="ja-JP" altLang="en-US" b="0" i="0" dirty="0">
                <a:solidFill>
                  <a:srgbClr val="1F1F1F"/>
                </a:solidFill>
                <a:effectLst/>
                <a:latin typeface="ElsevierGulliver"/>
              </a:rPr>
              <a:t>構造を形成する可能性があります。ユウセンコら。空間群 </a:t>
            </a:r>
            <a:r>
              <a:rPr lang="en-US" altLang="ja-JP" b="0" i="0" dirty="0">
                <a:solidFill>
                  <a:srgbClr val="1F1F1F"/>
                </a:solidFill>
                <a:effectLst/>
                <a:latin typeface="ElsevierGulliver"/>
              </a:rPr>
              <a:t>P6</a:t>
            </a:r>
            <a:r>
              <a:rPr lang="ja-JP" altLang="en-US" b="0" i="0" baseline="-25000" dirty="0">
                <a:solidFill>
                  <a:srgbClr val="1F1F1F"/>
                </a:solidFill>
                <a:effectLst/>
                <a:latin typeface="ElsevierGulliver"/>
              </a:rPr>
              <a:t> </a:t>
            </a:r>
            <a:r>
              <a:rPr lang="en-US" altLang="ja-JP" b="0" i="0" baseline="-25000" dirty="0">
                <a:solidFill>
                  <a:srgbClr val="1F1F1F"/>
                </a:solidFill>
                <a:effectLst/>
                <a:latin typeface="ElsevierGulliver"/>
              </a:rPr>
              <a:t>3</a:t>
            </a:r>
            <a:r>
              <a:rPr lang="ja-JP" altLang="en-US" b="0" i="0" dirty="0">
                <a:solidFill>
                  <a:srgbClr val="1F1F1F"/>
                </a:solidFill>
                <a:effectLst/>
                <a:latin typeface="ElsevierGulliver"/>
              </a:rPr>
              <a:t> </a:t>
            </a:r>
            <a:r>
              <a:rPr lang="en-US" altLang="ja-JP" b="0" i="0" dirty="0">
                <a:solidFill>
                  <a:srgbClr val="1F1F1F"/>
                </a:solidFill>
                <a:effectLst/>
                <a:latin typeface="ElsevierGulliver"/>
              </a:rPr>
              <a:t>/mmc </a:t>
            </a:r>
            <a:r>
              <a:rPr lang="ja-JP" altLang="en-US" b="0" i="0" dirty="0">
                <a:solidFill>
                  <a:srgbClr val="1F1F1F"/>
                </a:solidFill>
                <a:effectLst/>
                <a:latin typeface="ElsevierGulliver"/>
              </a:rPr>
              <a:t>および格子パラメータ </a:t>
            </a:r>
            <a:r>
              <a:rPr lang="en-US" altLang="ja-JP" b="0" i="0" dirty="0">
                <a:solidFill>
                  <a:srgbClr val="1F1F1F"/>
                </a:solidFill>
                <a:effectLst/>
                <a:latin typeface="ElsevierGulliver"/>
              </a:rPr>
              <a:t>а = 2.728 Å </a:t>
            </a:r>
            <a:r>
              <a:rPr lang="ja-JP" altLang="en-US" b="0" i="0" dirty="0">
                <a:solidFill>
                  <a:srgbClr val="1F1F1F"/>
                </a:solidFill>
                <a:effectLst/>
                <a:latin typeface="ElsevierGulliver"/>
              </a:rPr>
              <a:t>および </a:t>
            </a:r>
            <a:r>
              <a:rPr lang="en-US" altLang="ja-JP" b="0" i="0" dirty="0">
                <a:solidFill>
                  <a:srgbClr val="1F1F1F"/>
                </a:solidFill>
                <a:effectLst/>
                <a:latin typeface="ElsevierGulliver"/>
              </a:rPr>
              <a:t>c = 4.338 Å</a:t>
            </a:r>
            <a:r>
              <a:rPr lang="ja-JP" altLang="en-US" b="0" i="0" dirty="0">
                <a:solidFill>
                  <a:srgbClr val="1F1F1F"/>
                </a:solidFill>
                <a:effectLst/>
                <a:latin typeface="ElsevierGulliver"/>
              </a:rPr>
              <a:t>で</a:t>
            </a:r>
            <a:r>
              <a:rPr lang="en-US" altLang="ja-JP" b="0" i="0" dirty="0" err="1">
                <a:solidFill>
                  <a:srgbClr val="1F1F1F"/>
                </a:solidFill>
                <a:effectLst/>
                <a:latin typeface="ElsevierGulliver"/>
              </a:rPr>
              <a:t>Ir</a:t>
            </a:r>
            <a:r>
              <a:rPr lang="ja-JP" altLang="en-US" b="0" i="0" baseline="-25000" dirty="0">
                <a:solidFill>
                  <a:srgbClr val="1F1F1F"/>
                </a:solidFill>
                <a:effectLst/>
                <a:latin typeface="ElsevierGulliver"/>
              </a:rPr>
              <a:t> </a:t>
            </a:r>
            <a:r>
              <a:rPr lang="en-US" altLang="ja-JP" b="0" i="0" baseline="-25000" dirty="0">
                <a:solidFill>
                  <a:srgbClr val="1F1F1F"/>
                </a:solidFill>
                <a:effectLst/>
                <a:latin typeface="ElsevierGulliver"/>
              </a:rPr>
              <a:t>0.19</a:t>
            </a:r>
            <a:r>
              <a:rPr lang="ja-JP" altLang="en-US" b="0" i="0" dirty="0">
                <a:solidFill>
                  <a:srgbClr val="1F1F1F"/>
                </a:solidFill>
                <a:effectLst/>
                <a:latin typeface="ElsevierGulliver"/>
              </a:rPr>
              <a:t> </a:t>
            </a:r>
            <a:r>
              <a:rPr lang="en-US" altLang="ja-JP" b="0" i="0" dirty="0" err="1">
                <a:solidFill>
                  <a:srgbClr val="1F1F1F"/>
                </a:solidFill>
                <a:effectLst/>
                <a:latin typeface="ElsevierGulliver"/>
              </a:rPr>
              <a:t>Os</a:t>
            </a:r>
            <a:r>
              <a:rPr lang="ja-JP" altLang="en-US" b="0" i="0" baseline="-25000" dirty="0">
                <a:solidFill>
                  <a:srgbClr val="1F1F1F"/>
                </a:solidFill>
                <a:effectLst/>
                <a:latin typeface="ElsevierGulliver"/>
              </a:rPr>
              <a:t> </a:t>
            </a:r>
            <a:r>
              <a:rPr lang="en-US" altLang="ja-JP" b="0" i="0" baseline="-25000" dirty="0">
                <a:solidFill>
                  <a:srgbClr val="1F1F1F"/>
                </a:solidFill>
                <a:effectLst/>
                <a:latin typeface="ElsevierGulliver"/>
              </a:rPr>
              <a:t>0.22</a:t>
            </a:r>
            <a:r>
              <a:rPr lang="ja-JP" altLang="en-US" b="0" i="0" dirty="0">
                <a:solidFill>
                  <a:srgbClr val="1F1F1F"/>
                </a:solidFill>
                <a:effectLst/>
                <a:latin typeface="ElsevierGulliver"/>
              </a:rPr>
              <a:t> </a:t>
            </a:r>
            <a:r>
              <a:rPr lang="en-US" altLang="ja-JP" b="0" i="0" dirty="0">
                <a:solidFill>
                  <a:srgbClr val="1F1F1F"/>
                </a:solidFill>
                <a:effectLst/>
                <a:latin typeface="ElsevierGulliver"/>
              </a:rPr>
              <a:t>Re</a:t>
            </a:r>
            <a:r>
              <a:rPr lang="ja-JP" altLang="en-US" b="0" i="0" baseline="-25000" dirty="0">
                <a:solidFill>
                  <a:srgbClr val="1F1F1F"/>
                </a:solidFill>
                <a:effectLst/>
                <a:latin typeface="ElsevierGulliver"/>
              </a:rPr>
              <a:t> </a:t>
            </a:r>
            <a:r>
              <a:rPr lang="en-US" altLang="ja-JP" b="0" i="0" baseline="-25000" dirty="0">
                <a:solidFill>
                  <a:srgbClr val="1F1F1F"/>
                </a:solidFill>
                <a:effectLst/>
                <a:latin typeface="ElsevierGulliver"/>
              </a:rPr>
              <a:t>0.21</a:t>
            </a:r>
            <a:r>
              <a:rPr lang="ja-JP" altLang="en-US" b="0" i="0" dirty="0">
                <a:solidFill>
                  <a:srgbClr val="1F1F1F"/>
                </a:solidFill>
                <a:effectLst/>
                <a:latin typeface="ElsevierGulliver"/>
              </a:rPr>
              <a:t> </a:t>
            </a:r>
            <a:r>
              <a:rPr lang="en-US" altLang="ja-JP" b="0" i="0" dirty="0">
                <a:solidFill>
                  <a:srgbClr val="1F1F1F"/>
                </a:solidFill>
                <a:effectLst/>
                <a:latin typeface="ElsevierGulliver"/>
              </a:rPr>
              <a:t>Rh</a:t>
            </a:r>
            <a:r>
              <a:rPr lang="ja-JP" altLang="en-US" b="0" i="0" baseline="-25000" dirty="0">
                <a:solidFill>
                  <a:srgbClr val="1F1F1F"/>
                </a:solidFill>
                <a:effectLst/>
                <a:latin typeface="ElsevierGulliver"/>
              </a:rPr>
              <a:t> </a:t>
            </a:r>
            <a:r>
              <a:rPr lang="en-US" altLang="ja-JP" b="0" i="0" baseline="-25000" dirty="0">
                <a:solidFill>
                  <a:srgbClr val="1F1F1F"/>
                </a:solidFill>
                <a:effectLst/>
                <a:latin typeface="ElsevierGulliver"/>
              </a:rPr>
              <a:t>0.20</a:t>
            </a:r>
            <a:r>
              <a:rPr lang="ja-JP" altLang="en-US" b="0" i="0" dirty="0">
                <a:solidFill>
                  <a:srgbClr val="1F1F1F"/>
                </a:solidFill>
                <a:effectLst/>
                <a:latin typeface="ElsevierGulliver"/>
              </a:rPr>
              <a:t> </a:t>
            </a:r>
            <a:r>
              <a:rPr lang="en-US" altLang="ja-JP" b="0" i="0" dirty="0">
                <a:solidFill>
                  <a:srgbClr val="1F1F1F"/>
                </a:solidFill>
                <a:effectLst/>
                <a:latin typeface="ElsevierGulliver"/>
              </a:rPr>
              <a:t>Ru</a:t>
            </a:r>
            <a:r>
              <a:rPr lang="ja-JP" altLang="en-US" b="0" i="0" baseline="-25000" dirty="0">
                <a:solidFill>
                  <a:srgbClr val="1F1F1F"/>
                </a:solidFill>
                <a:effectLst/>
                <a:latin typeface="ElsevierGulliver"/>
              </a:rPr>
              <a:t> </a:t>
            </a:r>
            <a:r>
              <a:rPr lang="en-US" altLang="ja-JP" b="0" i="0" baseline="-25000" dirty="0">
                <a:solidFill>
                  <a:srgbClr val="1F1F1F"/>
                </a:solidFill>
                <a:effectLst/>
                <a:latin typeface="ElsevierGulliver"/>
              </a:rPr>
              <a:t>0.19 HEA </a:t>
            </a:r>
            <a:r>
              <a:rPr lang="ja-JP" altLang="en-US" b="0" i="0" baseline="-25000" dirty="0">
                <a:solidFill>
                  <a:srgbClr val="1F1F1F"/>
                </a:solidFill>
                <a:effectLst/>
                <a:latin typeface="ElsevierGulliver"/>
              </a:rPr>
              <a:t>を合成しました </a:t>
            </a:r>
            <a:r>
              <a:rPr lang="en-US" altLang="ja-JP" b="0" i="0" baseline="-25000" dirty="0">
                <a:solidFill>
                  <a:srgbClr val="1F1F1F"/>
                </a:solidFill>
                <a:effectLst/>
                <a:latin typeface="ElsevierGulliver"/>
              </a:rPr>
              <a:t>( </a:t>
            </a:r>
            <a:r>
              <a:rPr lang="en-US" altLang="ja-JP" b="0" i="0" u="none" strike="noStrike" dirty="0" err="1">
                <a:solidFill>
                  <a:srgbClr val="0272B1"/>
                </a:solidFill>
                <a:effectLst/>
                <a:latin typeface="ElsevierGulliver"/>
                <a:hlinkClick r:id="rId16"/>
              </a:rPr>
              <a:t>Yusenko</a:t>
            </a:r>
            <a:r>
              <a:rPr lang="en-US" altLang="ja-JP" b="0" i="0" u="none" strike="noStrike" dirty="0">
                <a:solidFill>
                  <a:srgbClr val="0272B1"/>
                </a:solidFill>
                <a:effectLst/>
                <a:latin typeface="ElsevierGulliver"/>
                <a:hlinkClick r:id="rId16"/>
              </a:rPr>
              <a:t> et al., 2017</a:t>
            </a:r>
            <a:r>
              <a:rPr lang="ja-JP" altLang="en-US" b="0" i="0" dirty="0">
                <a:solidFill>
                  <a:srgbClr val="1F1F1F"/>
                </a:solidFill>
                <a:effectLst/>
                <a:latin typeface="ElsevierGulliver"/>
              </a:rPr>
              <a:t> </a:t>
            </a:r>
            <a:r>
              <a:rPr lang="en-US" altLang="ja-JP" b="0" i="0" dirty="0">
                <a:solidFill>
                  <a:srgbClr val="1F1F1F"/>
                </a:solidFill>
                <a:effectLst/>
                <a:latin typeface="ElsevierGulliver"/>
              </a:rPr>
              <a:t>)</a:t>
            </a:r>
            <a:r>
              <a:rPr lang="ja-JP" altLang="en-US" b="0" i="0" dirty="0">
                <a:solidFill>
                  <a:srgbClr val="1F1F1F"/>
                </a:solidFill>
                <a:effectLst/>
                <a:latin typeface="ElsevierGulliver"/>
              </a:rPr>
              <a:t>。異なる結晶構造を持つ </a:t>
            </a:r>
            <a:r>
              <a:rPr lang="en-US" altLang="ja-JP" b="0" i="0" dirty="0">
                <a:solidFill>
                  <a:srgbClr val="1F1F1F"/>
                </a:solidFill>
                <a:effectLst/>
                <a:latin typeface="ElsevierGulliver"/>
              </a:rPr>
              <a:t>HEA NP </a:t>
            </a:r>
            <a:r>
              <a:rPr lang="ja-JP" altLang="en-US" b="0" i="0" dirty="0">
                <a:solidFill>
                  <a:srgbClr val="1F1F1F"/>
                </a:solidFill>
                <a:effectLst/>
                <a:latin typeface="ElsevierGulliver"/>
              </a:rPr>
              <a:t>の合成と構造に関する報告を</a:t>
            </a:r>
            <a:r>
              <a:rPr lang="ja-JP" altLang="en-US" b="0" i="0" u="none" strike="noStrike" dirty="0">
                <a:solidFill>
                  <a:srgbClr val="0272B1"/>
                </a:solidFill>
                <a:effectLst/>
                <a:latin typeface="ElsevierGulliver"/>
                <a:hlinkClick r:id="rId17"/>
              </a:rPr>
              <a:t>表 </a:t>
            </a:r>
            <a:r>
              <a:rPr lang="en-US" altLang="ja-JP" b="0" i="0" u="none" strike="noStrike" dirty="0">
                <a:solidFill>
                  <a:srgbClr val="0272B1"/>
                </a:solidFill>
                <a:effectLst/>
                <a:latin typeface="ElsevierGulliver"/>
                <a:hlinkClick r:id="rId17"/>
              </a:rPr>
              <a:t>2</a:t>
            </a:r>
            <a:r>
              <a:rPr lang="ja-JP" altLang="en-US" b="0" i="0" dirty="0">
                <a:solidFill>
                  <a:srgbClr val="1F1F1F"/>
                </a:solidFill>
                <a:effectLst/>
                <a:latin typeface="ElsevierGulliver"/>
              </a:rPr>
              <a:t>にまとめます。組成と相の間の基本的な相関関係、たとえば</a:t>
            </a:r>
            <a:r>
              <a:rPr lang="en-US" altLang="ja-JP" b="0" i="0" dirty="0">
                <a:solidFill>
                  <a:srgbClr val="1F1F1F"/>
                </a:solidFill>
                <a:effectLst/>
                <a:latin typeface="ElsevierGulliver"/>
              </a:rPr>
              <a:t>HEA </a:t>
            </a:r>
            <a:r>
              <a:rPr lang="ja-JP" altLang="en-US" b="0" i="0" dirty="0">
                <a:solidFill>
                  <a:srgbClr val="1F1F1F"/>
                </a:solidFill>
                <a:effectLst/>
                <a:latin typeface="ElsevierGulliver"/>
              </a:rPr>
              <a:t>の</a:t>
            </a:r>
            <a:r>
              <a:rPr lang="ja-JP" altLang="en-US" b="0" i="0" dirty="0">
                <a:solidFill>
                  <a:srgbClr val="1F1F1F"/>
                </a:solidFill>
                <a:effectLst/>
                <a:latin typeface="ElsevierGulliver"/>
                <a:hlinkClick r:id="rId18" tooltip="ScienceDirect の AI 生成トピック ページから相図の詳細をご覧ください"/>
              </a:rPr>
              <a:t>相図は</a:t>
            </a:r>
            <a:r>
              <a:rPr lang="ja-JP" altLang="en-US" b="0" i="0" dirty="0">
                <a:solidFill>
                  <a:srgbClr val="1F1F1F"/>
                </a:solidFill>
                <a:effectLst/>
                <a:latin typeface="ElsevierGulliver"/>
              </a:rPr>
              <a:t>現時点では明らかではありませんが、これは将来的に非常に必要となります。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5</a:t>
            </a:fld>
            <a:endParaRPr kumimoji="1" lang="ja-JP" altLang="en-US"/>
          </a:p>
        </p:txBody>
      </p:sp>
    </p:spTree>
    <p:extLst>
      <p:ext uri="{BB962C8B-B14F-4D97-AF65-F5344CB8AC3E}">
        <p14:creationId xmlns:p14="http://schemas.microsoft.com/office/powerpoint/2010/main" val="291805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7</a:t>
            </a:fld>
            <a:endParaRPr kumimoji="1" lang="ja-JP" altLang="en-US"/>
          </a:p>
        </p:txBody>
      </p:sp>
    </p:spTree>
    <p:extLst>
      <p:ext uri="{BB962C8B-B14F-4D97-AF65-F5344CB8AC3E}">
        <p14:creationId xmlns:p14="http://schemas.microsoft.com/office/powerpoint/2010/main" val="292121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F1B1C"/>
                </a:solidFill>
                <a:effectLst/>
                <a:latin typeface="Noto Sans JP"/>
              </a:rPr>
              <a:t>有機化合物と他の元素（ケイ素・ホウ素・リン・典型元素・遷移金属）を組み合わせることで、新しくて役に立つ合成反応・機能材料・触媒の開発を目指しています。有機化学における新しいコンセプトを打ち立てることで、新しい研究分野を創出</a:t>
            </a:r>
            <a:endParaRPr lang="en-US" altLang="ja-JP" b="0" i="0" dirty="0">
              <a:solidFill>
                <a:srgbClr val="1F1B1C"/>
              </a:solidFill>
              <a:effectLst/>
              <a:latin typeface="Noto Sans JP"/>
            </a:endParaRPr>
          </a:p>
          <a:p>
            <a:endParaRPr kumimoji="1" lang="en-US" altLang="ja-JP" b="0" i="0" dirty="0">
              <a:solidFill>
                <a:srgbClr val="1F1B1C"/>
              </a:solidFill>
              <a:effectLst/>
              <a:latin typeface="Noto Sans JP"/>
            </a:endParaRPr>
          </a:p>
          <a:p>
            <a:r>
              <a:rPr lang="ja-JP" altLang="en-US" b="0" i="0" dirty="0">
                <a:solidFill>
                  <a:srgbClr val="1F1B1C"/>
                </a:solidFill>
                <a:effectLst/>
                <a:latin typeface="Noto Sans JP"/>
              </a:rPr>
              <a:t>有機ホウ素・有機ケイ素化合物は、有機合成化学において幅広く利用されています。これら有機金属反応剤は高い安定性を持ちながら、適切な試薬や遷移金属触媒により活性化され、多様な反応性を示します。また，それら有機化合物そのものが，医薬品や機能性有機材料として有用であることも明らかにされています。しかし、高度に官能基化された有機ホウ素・有機ケイ素化合物の合成は未だ困難</a:t>
            </a:r>
            <a:endParaRPr kumimoji="1" lang="en-US" altLang="ja-JP" b="0" i="0" dirty="0">
              <a:solidFill>
                <a:srgbClr val="1F1B1C"/>
              </a:solidFill>
              <a:effectLst/>
              <a:latin typeface="Noto Sans JP"/>
            </a:endParaRPr>
          </a:p>
          <a:p>
            <a:endParaRPr kumimoji="1" lang="en-US" altLang="ja-JP" b="0" i="0" dirty="0">
              <a:solidFill>
                <a:srgbClr val="1F1B1C"/>
              </a:solidFill>
              <a:effectLst/>
              <a:latin typeface="Noto Sans JP"/>
            </a:endParaRPr>
          </a:p>
          <a:p>
            <a:r>
              <a:rPr lang="en-US" altLang="ja-JP" b="0" i="0" dirty="0">
                <a:solidFill>
                  <a:srgbClr val="1F1B1C"/>
                </a:solidFill>
                <a:effectLst/>
                <a:latin typeface="Noto Sans JP"/>
              </a:rPr>
              <a:t>1998</a:t>
            </a:r>
            <a:r>
              <a:rPr lang="ja-JP" altLang="en-US" b="0" i="0" dirty="0">
                <a:solidFill>
                  <a:srgbClr val="1F1B1C"/>
                </a:solidFill>
                <a:effectLst/>
                <a:latin typeface="Noto Sans JP"/>
              </a:rPr>
              <a:t>年に、銅</a:t>
            </a:r>
            <a:r>
              <a:rPr lang="en-US" altLang="ja-JP" b="0" i="0" dirty="0">
                <a:solidFill>
                  <a:srgbClr val="1F1B1C"/>
                </a:solidFill>
                <a:effectLst/>
                <a:latin typeface="Noto Sans JP"/>
              </a:rPr>
              <a:t>(I)</a:t>
            </a:r>
            <a:r>
              <a:rPr lang="ja-JP" altLang="en-US" b="0" i="0" dirty="0">
                <a:solidFill>
                  <a:srgbClr val="1F1B1C"/>
                </a:solidFill>
                <a:effectLst/>
                <a:latin typeface="Noto Sans JP"/>
              </a:rPr>
              <a:t>触媒を用いたジシラン化合物をケイ素化剤とする求核的ケイ素化反応を発見しました。さらにケイ素化合物とホウ素化合物は遷移金属に対する反応性が似ていることを手がかりに、銅</a:t>
            </a:r>
            <a:r>
              <a:rPr lang="en-US" altLang="ja-JP" b="0" i="0" dirty="0">
                <a:solidFill>
                  <a:srgbClr val="1F1B1C"/>
                </a:solidFill>
                <a:effectLst/>
                <a:latin typeface="Noto Sans JP"/>
              </a:rPr>
              <a:t>(I)</a:t>
            </a:r>
            <a:r>
              <a:rPr lang="ja-JP" altLang="en-US" b="0" i="0" dirty="0">
                <a:solidFill>
                  <a:srgbClr val="1F1B1C"/>
                </a:solidFill>
                <a:effectLst/>
                <a:latin typeface="Noto Sans JP"/>
              </a:rPr>
              <a:t>触媒を用いたジボロン化合物をホウ素化剤とする反応を検討したところ、共役カルボニル化合物への付加反応が進行することも見つけました。これらの発見を手がかりに、有機ホウ素・ケイ素化合物の新しい合成法を数多く開発することに成功しました。さらに最近では、量子化学計算を駆使したキラル銅（</a:t>
            </a:r>
            <a:r>
              <a:rPr lang="en-US" altLang="ja-JP" b="0" i="0" dirty="0">
                <a:solidFill>
                  <a:srgbClr val="1F1B1C"/>
                </a:solidFill>
                <a:effectLst/>
                <a:latin typeface="Noto Sans JP"/>
              </a:rPr>
              <a:t>I</a:t>
            </a:r>
            <a:r>
              <a:rPr lang="ja-JP" altLang="en-US" b="0" i="0" dirty="0">
                <a:solidFill>
                  <a:srgbClr val="1F1B1C"/>
                </a:solidFill>
                <a:effectLst/>
                <a:latin typeface="Noto Sans JP"/>
              </a:rPr>
              <a:t>）触媒の合理的設計、ならびにケイ素求核剤の前駆体として働くシリルボラン化合物の一般的合成法の開発にも成功</a:t>
            </a:r>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10</a:t>
            </a:fld>
            <a:endParaRPr kumimoji="1" lang="ja-JP" altLang="en-US"/>
          </a:p>
        </p:txBody>
      </p:sp>
    </p:spTree>
    <p:extLst>
      <p:ext uri="{BB962C8B-B14F-4D97-AF65-F5344CB8AC3E}">
        <p14:creationId xmlns:p14="http://schemas.microsoft.com/office/powerpoint/2010/main" val="3832800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12</a:t>
            </a:fld>
            <a:endParaRPr kumimoji="1" lang="ja-JP" altLang="en-US"/>
          </a:p>
        </p:txBody>
      </p:sp>
    </p:spTree>
    <p:extLst>
      <p:ext uri="{BB962C8B-B14F-4D97-AF65-F5344CB8AC3E}">
        <p14:creationId xmlns:p14="http://schemas.microsoft.com/office/powerpoint/2010/main" val="1791874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14</a:t>
            </a:fld>
            <a:endParaRPr kumimoji="1" lang="ja-JP" altLang="en-US"/>
          </a:p>
        </p:txBody>
      </p:sp>
    </p:spTree>
    <p:extLst>
      <p:ext uri="{BB962C8B-B14F-4D97-AF65-F5344CB8AC3E}">
        <p14:creationId xmlns:p14="http://schemas.microsoft.com/office/powerpoint/2010/main" val="1342371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15</a:t>
            </a:fld>
            <a:endParaRPr kumimoji="1" lang="ja-JP" altLang="en-US"/>
          </a:p>
        </p:txBody>
      </p:sp>
    </p:spTree>
    <p:extLst>
      <p:ext uri="{BB962C8B-B14F-4D97-AF65-F5344CB8AC3E}">
        <p14:creationId xmlns:p14="http://schemas.microsoft.com/office/powerpoint/2010/main" val="1407678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16</a:t>
            </a:fld>
            <a:endParaRPr kumimoji="1" lang="ja-JP" altLang="en-US"/>
          </a:p>
        </p:txBody>
      </p:sp>
    </p:spTree>
    <p:extLst>
      <p:ext uri="{BB962C8B-B14F-4D97-AF65-F5344CB8AC3E}">
        <p14:creationId xmlns:p14="http://schemas.microsoft.com/office/powerpoint/2010/main" val="3681879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17</a:t>
            </a:fld>
            <a:endParaRPr kumimoji="1" lang="ja-JP" altLang="en-US"/>
          </a:p>
        </p:txBody>
      </p:sp>
    </p:spTree>
    <p:extLst>
      <p:ext uri="{BB962C8B-B14F-4D97-AF65-F5344CB8AC3E}">
        <p14:creationId xmlns:p14="http://schemas.microsoft.com/office/powerpoint/2010/main" val="292186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2312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itogrouphp.eng.hokudai.ac.jp/research/research-0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3.xml"/><Relationship Id="rId4" Type="http://schemas.openxmlformats.org/officeDocument/2006/relationships/hyperlink" Target="https://www.jst.go.jp/pr/announce/20161220-2/index.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sciencedirect.com/topics/engineering/bcc-lattic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imass.nagoya-u.ac.jp/research/20230823_saitoh.html" TargetMode="External"/><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497976"/>
            <a:ext cx="12192000" cy="1862048"/>
          </a:xfrm>
          <a:prstGeom prst="rect">
            <a:avLst/>
          </a:prstGeom>
          <a:noFill/>
        </p:spPr>
        <p:txBody>
          <a:bodyPr wrap="square" rtlCol="0">
            <a:spAutoFit/>
          </a:bodyPr>
          <a:lstStyle/>
          <a:p>
            <a:pPr algn="ctr"/>
            <a:r>
              <a:rPr kumimoji="1" lang="en-US" altLang="ja-JP" sz="11500" dirty="0">
                <a:solidFill>
                  <a:schemeClr val="bg1"/>
                </a:solidFill>
                <a:latin typeface="Snap ITC" panose="04040A07060A02020202" pitchFamily="82" charset="0"/>
                <a:ea typeface="UD デジタル 教科書体 NK-B" panose="02020700000000000000" pitchFamily="18" charset="-128"/>
                <a:cs typeface="ADLaM Display" panose="02010000000000000000" pitchFamily="2" charset="0"/>
              </a:rPr>
              <a:t>Backup-Slide</a:t>
            </a:r>
          </a:p>
        </p:txBody>
      </p:sp>
      <p:pic>
        <p:nvPicPr>
          <p:cNvPr id="5122" name="Picture 2" descr="データが飛んだ人のイラスト">
            <a:extLst>
              <a:ext uri="{FF2B5EF4-FFF2-40B4-BE49-F238E27FC236}">
                <a16:creationId xmlns:a16="http://schemas.microsoft.com/office/drawing/2014/main" id="{9591953C-66F6-CA7D-539E-2ECA9EBF2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954" y="4410323"/>
            <a:ext cx="2447677" cy="244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30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有機元素化学</a:t>
            </a:r>
          </a:p>
        </p:txBody>
      </p:sp>
      <p:sp>
        <p:nvSpPr>
          <p:cNvPr id="6" name="テキスト ボックス 5">
            <a:extLst>
              <a:ext uri="{FF2B5EF4-FFF2-40B4-BE49-F238E27FC236}">
                <a16:creationId xmlns:a16="http://schemas.microsoft.com/office/drawing/2014/main" id="{8B0B670E-7719-DC3A-B127-62F79FEC221B}"/>
              </a:ext>
            </a:extLst>
          </p:cNvPr>
          <p:cNvSpPr txBox="1"/>
          <p:nvPr/>
        </p:nvSpPr>
        <p:spPr>
          <a:xfrm>
            <a:off x="0" y="458090"/>
            <a:ext cx="12192000" cy="338554"/>
          </a:xfrm>
          <a:prstGeom prst="rect">
            <a:avLst/>
          </a:prstGeom>
          <a:solidFill>
            <a:srgbClr val="FFC000"/>
          </a:solidFill>
        </p:spPr>
        <p:txBody>
          <a:bodyPr wrap="square">
            <a:spAutoFit/>
          </a:bodyPr>
          <a:lstStyle/>
          <a:p>
            <a:pPr algn="ctr"/>
            <a:r>
              <a:rPr lang="ja-JP" altLang="en-US" sz="1600" i="0" dirty="0">
                <a:solidFill>
                  <a:srgbClr val="1F1B1C"/>
                </a:solidFill>
                <a:effectLst/>
                <a:latin typeface="BIZ UDPゴシック" panose="020B0400000000000000" pitchFamily="50" charset="-128"/>
                <a:ea typeface="BIZ UDPゴシック" panose="020B0400000000000000" pitchFamily="50" charset="-128"/>
              </a:rPr>
              <a:t>有機ホウ素・ケイ素化合物の選択的合成法</a:t>
            </a:r>
          </a:p>
        </p:txBody>
      </p:sp>
      <p:pic>
        <p:nvPicPr>
          <p:cNvPr id="3" name="図 2">
            <a:extLst>
              <a:ext uri="{FF2B5EF4-FFF2-40B4-BE49-F238E27FC236}">
                <a16:creationId xmlns:a16="http://schemas.microsoft.com/office/drawing/2014/main" id="{ABE59D34-E215-CF47-3429-4EB488B27C45}"/>
              </a:ext>
            </a:extLst>
          </p:cNvPr>
          <p:cNvPicPr>
            <a:picLocks noChangeAspect="1"/>
          </p:cNvPicPr>
          <p:nvPr/>
        </p:nvPicPr>
        <p:blipFill>
          <a:blip r:embed="rId3"/>
          <a:stretch>
            <a:fillRect/>
          </a:stretch>
        </p:blipFill>
        <p:spPr>
          <a:xfrm>
            <a:off x="0" y="1078907"/>
            <a:ext cx="12192000" cy="5486400"/>
          </a:xfrm>
          <a:prstGeom prst="rect">
            <a:avLst/>
          </a:prstGeom>
        </p:spPr>
      </p:pic>
      <p:sp>
        <p:nvSpPr>
          <p:cNvPr id="7" name="テキスト ボックス 6">
            <a:extLst>
              <a:ext uri="{FF2B5EF4-FFF2-40B4-BE49-F238E27FC236}">
                <a16:creationId xmlns:a16="http://schemas.microsoft.com/office/drawing/2014/main" id="{1BEE618B-9C3B-6470-BAAD-A8AF2C79437C}"/>
              </a:ext>
            </a:extLst>
          </p:cNvPr>
          <p:cNvSpPr txBox="1"/>
          <p:nvPr/>
        </p:nvSpPr>
        <p:spPr>
          <a:xfrm>
            <a:off x="1897167" y="6565307"/>
            <a:ext cx="9101270"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hlinkClick r:id="rId4"/>
              </a:rPr>
              <a:t>有機ホウ素・ケイ素化合物の選択的合成法の開発 </a:t>
            </a:r>
            <a:r>
              <a:rPr lang="en-US" altLang="ja-JP" sz="1200" dirty="0">
                <a:latin typeface="BIZ UDPゴシック" panose="020B0400000000000000" pitchFamily="50" charset="-128"/>
                <a:ea typeface="BIZ UDPゴシック" panose="020B0400000000000000" pitchFamily="50" charset="-128"/>
                <a:hlinkClick r:id="rId4"/>
              </a:rPr>
              <a:t>| </a:t>
            </a:r>
            <a:r>
              <a:rPr lang="ja-JP" altLang="en-US" sz="1200" dirty="0">
                <a:latin typeface="BIZ UDPゴシック" panose="020B0400000000000000" pitchFamily="50" charset="-128"/>
                <a:ea typeface="BIZ UDPゴシック" panose="020B0400000000000000" pitchFamily="50" charset="-128"/>
                <a:hlinkClick r:id="rId4"/>
              </a:rPr>
              <a:t>有機元素化学研究室 北海道大学 伊藤肇 </a:t>
            </a:r>
            <a:r>
              <a:rPr lang="en-US" altLang="ja-JP" sz="1200" dirty="0">
                <a:latin typeface="BIZ UDPゴシック" panose="020B0400000000000000" pitchFamily="50" charset="-128"/>
                <a:ea typeface="BIZ UDPゴシック" panose="020B0400000000000000" pitchFamily="50" charset="-128"/>
                <a:hlinkClick r:id="rId4"/>
              </a:rPr>
              <a:t>(hokudai.ac.jp)</a:t>
            </a:r>
            <a:endParaRPr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1111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8069362-8DA2-C1CE-EF11-B083B71216D9}"/>
              </a:ext>
            </a:extLst>
          </p:cNvPr>
          <p:cNvSpPr/>
          <p:nvPr/>
        </p:nvSpPr>
        <p:spPr>
          <a:xfrm>
            <a:off x="0" y="2170632"/>
            <a:ext cx="12192000" cy="276029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800" dirty="0">
                <a:latin typeface="BIZ UDP明朝 Medium" panose="02020500000000000000" pitchFamily="18" charset="-128"/>
                <a:ea typeface="BIZ UDP明朝 Medium" panose="02020500000000000000" pitchFamily="18" charset="-128"/>
              </a:rPr>
              <a:t>ナノカーボン合成</a:t>
            </a:r>
          </a:p>
        </p:txBody>
      </p:sp>
    </p:spTree>
    <p:extLst>
      <p:ext uri="{BB962C8B-B14F-4D97-AF65-F5344CB8AC3E}">
        <p14:creationId xmlns:p14="http://schemas.microsoft.com/office/powerpoint/2010/main" val="256935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データ駆動型探索</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9D7BF176-A60B-BD1E-5A7A-69C79551BC0F}"/>
              </a:ext>
            </a:extLst>
          </p:cNvPr>
          <p:cNvPicPr>
            <a:picLocks noChangeAspect="1"/>
          </p:cNvPicPr>
          <p:nvPr/>
        </p:nvPicPr>
        <p:blipFill>
          <a:blip r:embed="rId3"/>
          <a:stretch>
            <a:fillRect/>
          </a:stretch>
        </p:blipFill>
        <p:spPr>
          <a:xfrm>
            <a:off x="2018270" y="507342"/>
            <a:ext cx="8863552" cy="6350658"/>
          </a:xfrm>
          <a:prstGeom prst="rect">
            <a:avLst/>
          </a:prstGeom>
        </p:spPr>
      </p:pic>
      <p:sp>
        <p:nvSpPr>
          <p:cNvPr id="8" name="テキスト ボックス 7">
            <a:extLst>
              <a:ext uri="{FF2B5EF4-FFF2-40B4-BE49-F238E27FC236}">
                <a16:creationId xmlns:a16="http://schemas.microsoft.com/office/drawing/2014/main" id="{B3BE9BED-9113-C563-A903-85A33F8522D7}"/>
              </a:ext>
            </a:extLst>
          </p:cNvPr>
          <p:cNvSpPr txBox="1"/>
          <p:nvPr/>
        </p:nvSpPr>
        <p:spPr>
          <a:xfrm rot="16200000">
            <a:off x="-2749416" y="3523371"/>
            <a:ext cx="6067241" cy="338554"/>
          </a:xfrm>
          <a:prstGeom prst="rect">
            <a:avLst/>
          </a:prstGeom>
          <a:solidFill>
            <a:schemeClr val="accent2">
              <a:lumMod val="40000"/>
              <a:lumOff val="60000"/>
            </a:schemeClr>
          </a:solidFill>
        </p:spPr>
        <p:txBody>
          <a:bodyPr wrap="square">
            <a:spAutoFit/>
          </a:bodyPr>
          <a:lstStyle/>
          <a:p>
            <a:r>
              <a:rPr lang="ja-JP" altLang="en-US" sz="800" dirty="0">
                <a:latin typeface="BIZ UDPゴシック" panose="020B0400000000000000" pitchFamily="50" charset="-128"/>
                <a:ea typeface="BIZ UDPゴシック" panose="020B0400000000000000" pitchFamily="50" charset="-128"/>
                <a:cs typeface="ADLaM Display" panose="02010000000000000000" pitchFamily="2" charset="0"/>
              </a:rPr>
              <a:t>（出所）</a:t>
            </a:r>
            <a:r>
              <a:rPr lang="en-US" altLang="ja-JP" sz="800" i="0" dirty="0">
                <a:solidFill>
                  <a:srgbClr val="1A1A1A"/>
                </a:solidFill>
                <a:effectLst/>
                <a:latin typeface="BIZ UDPゴシック" panose="020B0400000000000000" pitchFamily="50" charset="-128"/>
                <a:ea typeface="BIZ UDPゴシック" panose="020B0400000000000000" pitchFamily="50" charset="-128"/>
                <a:cs typeface="ADLaM Display" panose="02010000000000000000" pitchFamily="2" charset="0"/>
              </a:rPr>
              <a:t>High-entropy nanoparticles: Synthesis-structure-property relationships and data-driven discovery</a:t>
            </a:r>
            <a:r>
              <a:rPr lang="ja-JP" altLang="en-US"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rPr>
              <a:t>　</a:t>
            </a:r>
            <a:r>
              <a:rPr lang="en-US" altLang="ja-JP"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rPr>
              <a:t>https://www.science.org/doi/10.1126/science.abn3103</a:t>
            </a:r>
            <a:endParaRPr lang="ja-JP" altLang="en-US"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endParaRPr>
          </a:p>
        </p:txBody>
      </p:sp>
    </p:spTree>
    <p:extLst>
      <p:ext uri="{BB962C8B-B14F-4D97-AF65-F5344CB8AC3E}">
        <p14:creationId xmlns:p14="http://schemas.microsoft.com/office/powerpoint/2010/main" val="3941975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CC43F5-F9F5-41F5-9CD5-A92B1DFE6D13}"/>
              </a:ext>
            </a:extLst>
          </p:cNvPr>
          <p:cNvSpPr txBox="1"/>
          <p:nvPr/>
        </p:nvSpPr>
        <p:spPr>
          <a:xfrm>
            <a:off x="0" y="573996"/>
            <a:ext cx="12191999" cy="523220"/>
          </a:xfrm>
          <a:prstGeom prst="rect">
            <a:avLst/>
          </a:prstGeom>
          <a:noFill/>
        </p:spPr>
        <p:txBody>
          <a:bodyPr wrap="square" rtlCol="0">
            <a:spAutoFit/>
          </a:bodyPr>
          <a:lstStyle/>
          <a:p>
            <a:pPr algn="ctr"/>
            <a:r>
              <a:rPr kumimoji="1" lang="ja-JP" altLang="en-US" sz="2800" dirty="0">
                <a:solidFill>
                  <a:schemeClr val="accent2">
                    <a:lumMod val="50000"/>
                  </a:schemeClr>
                </a:solidFill>
                <a:latin typeface="UD デジタル 教科書体 NK-B" panose="02020700000000000000" pitchFamily="18" charset="-128"/>
                <a:ea typeface="UD デジタル 教科書体 NK-B" panose="02020700000000000000" pitchFamily="18" charset="-128"/>
              </a:rPr>
              <a:t>戦争廃棄物</a:t>
            </a:r>
            <a:r>
              <a:rPr kumimoji="1" lang="ja-JP" altLang="en-US" sz="2800" dirty="0">
                <a:latin typeface="UD デジタル 教科書体 NK-B" panose="02020700000000000000" pitchFamily="18" charset="-128"/>
                <a:ea typeface="UD デジタル 教科書体 NK-B" panose="02020700000000000000" pitchFamily="18" charset="-128"/>
              </a:rPr>
              <a:t>のアップサイクルで国際社会に意義ある貢献・・・</a:t>
            </a:r>
          </a:p>
        </p:txBody>
      </p:sp>
      <p:pic>
        <p:nvPicPr>
          <p:cNvPr id="20" name="Picture 6">
            <a:extLst>
              <a:ext uri="{FF2B5EF4-FFF2-40B4-BE49-F238E27FC236}">
                <a16:creationId xmlns:a16="http://schemas.microsoft.com/office/drawing/2014/main" id="{2AD0D187-15ED-47AA-AA4D-17022AE6C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7945"/>
            <a:ext cx="6191250" cy="4200525"/>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9DB5E251-CA0E-441D-9051-83B5EA606198}"/>
              </a:ext>
            </a:extLst>
          </p:cNvPr>
          <p:cNvSpPr txBox="1"/>
          <p:nvPr/>
        </p:nvSpPr>
        <p:spPr>
          <a:xfrm>
            <a:off x="0" y="6007005"/>
            <a:ext cx="6191250" cy="276999"/>
          </a:xfrm>
          <a:prstGeom prst="rect">
            <a:avLst/>
          </a:prstGeom>
          <a:noFill/>
        </p:spPr>
        <p:txBody>
          <a:bodyPr wrap="square">
            <a:spAutoFit/>
          </a:bodyPr>
          <a:lstStyle/>
          <a:p>
            <a:pPr algn="ctr"/>
            <a:r>
              <a:rPr lang="ja-JP" altLang="en-US" sz="1200" b="0" i="0" dirty="0">
                <a:effectLst/>
                <a:latin typeface="Meiryo" panose="020B0604030504040204" pitchFamily="50" charset="-128"/>
                <a:ea typeface="Meiryo" panose="020B0604030504040204" pitchFamily="50" charset="-128"/>
              </a:rPr>
              <a:t>（出所）</a:t>
            </a:r>
            <a:r>
              <a:rPr lang="en-US" altLang="ja-JP" sz="1200" b="0" i="0" dirty="0">
                <a:effectLst/>
                <a:latin typeface="Meiryo" panose="020B0604030504040204" pitchFamily="50" charset="-128"/>
                <a:ea typeface="Meiryo" panose="020B0604030504040204" pitchFamily="50" charset="-128"/>
              </a:rPr>
              <a:t>AFP 2023 / ANATOLII STEPANOV</a:t>
            </a:r>
            <a:endParaRPr lang="ja-JP" altLang="en-US" sz="1200" dirty="0"/>
          </a:p>
        </p:txBody>
      </p:sp>
      <p:pic>
        <p:nvPicPr>
          <p:cNvPr id="3078" name="Picture 6" descr="ロシアの戦車「１０００台以上を破壊」 ゼレンスキー氏 - CNN.co.jp">
            <a:extLst>
              <a:ext uri="{FF2B5EF4-FFF2-40B4-BE49-F238E27FC236}">
                <a16:creationId xmlns:a16="http://schemas.microsoft.com/office/drawing/2014/main" id="{72E4DFF1-1885-45ED-95F3-783226659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194" y="1757945"/>
            <a:ext cx="6227805" cy="4200525"/>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235627AF-CEA3-4690-9600-E1585E87594F}"/>
              </a:ext>
            </a:extLst>
          </p:cNvPr>
          <p:cNvSpPr txBox="1"/>
          <p:nvPr/>
        </p:nvSpPr>
        <p:spPr>
          <a:xfrm>
            <a:off x="5982471" y="5995794"/>
            <a:ext cx="6191250" cy="276999"/>
          </a:xfrm>
          <a:prstGeom prst="rect">
            <a:avLst/>
          </a:prstGeom>
          <a:noFill/>
        </p:spPr>
        <p:txBody>
          <a:bodyPr wrap="square">
            <a:spAutoFit/>
          </a:bodyPr>
          <a:lstStyle/>
          <a:p>
            <a:pPr algn="ctr"/>
            <a:r>
              <a:rPr lang="ja-JP" altLang="en-US" sz="1200" b="0" i="0" dirty="0">
                <a:effectLst/>
                <a:latin typeface="Meiryo" panose="020B0604030504040204" pitchFamily="50" charset="-128"/>
                <a:ea typeface="Meiryo" panose="020B0604030504040204" pitchFamily="50" charset="-128"/>
              </a:rPr>
              <a:t>（出所）</a:t>
            </a:r>
            <a:r>
              <a:rPr lang="en-US" altLang="ja-JP" sz="1200" b="0" i="0" dirty="0">
                <a:effectLst/>
                <a:latin typeface="Meiryo" panose="020B0604030504040204" pitchFamily="50" charset="-128"/>
                <a:ea typeface="Meiryo" panose="020B0604030504040204" pitchFamily="50" charset="-128"/>
              </a:rPr>
              <a:t>CNN</a:t>
            </a:r>
            <a:r>
              <a:rPr lang="ja-JP" altLang="en-US" sz="1200" b="0" i="0" dirty="0">
                <a:effectLst/>
                <a:latin typeface="Meiryo" panose="020B0604030504040204" pitchFamily="50" charset="-128"/>
                <a:ea typeface="Meiryo" panose="020B0604030504040204" pitchFamily="50" charset="-128"/>
              </a:rPr>
              <a:t>　</a:t>
            </a:r>
            <a:r>
              <a:rPr lang="en-US" altLang="ja-JP" sz="1200" b="0" i="0" dirty="0">
                <a:effectLst/>
                <a:latin typeface="Meiryo" panose="020B0604030504040204" pitchFamily="50" charset="-128"/>
                <a:ea typeface="Meiryo" panose="020B0604030504040204" pitchFamily="50" charset="-128"/>
              </a:rPr>
              <a:t>https://www.cnn.co.jp/world/35187027.html</a:t>
            </a:r>
            <a:endParaRPr lang="ja-JP" altLang="en-US" sz="1200" dirty="0"/>
          </a:p>
        </p:txBody>
      </p:sp>
      <p:sp>
        <p:nvSpPr>
          <p:cNvPr id="10" name="テキスト ボックス 9">
            <a:extLst>
              <a:ext uri="{FF2B5EF4-FFF2-40B4-BE49-F238E27FC236}">
                <a16:creationId xmlns:a16="http://schemas.microsoft.com/office/drawing/2014/main" id="{1BD78F46-266B-488A-84D5-33BA62DF4741}"/>
              </a:ext>
            </a:extLst>
          </p:cNvPr>
          <p:cNvSpPr txBox="1"/>
          <p:nvPr/>
        </p:nvSpPr>
        <p:spPr>
          <a:xfrm rot="20794527">
            <a:off x="6903882" y="1728884"/>
            <a:ext cx="4148896" cy="584775"/>
          </a:xfrm>
          <a:prstGeom prst="rect">
            <a:avLst/>
          </a:prstGeom>
          <a:noFill/>
        </p:spPr>
        <p:txBody>
          <a:bodyPr wrap="square" rtlCol="0">
            <a:spAutoFit/>
          </a:bodyPr>
          <a:lstStyle/>
          <a:p>
            <a:pPr algn="ctr"/>
            <a:r>
              <a:rPr lang="ja-JP" altLang="en-US" sz="3200" dirty="0">
                <a:solidFill>
                  <a:srgbClr val="C00000"/>
                </a:solidFill>
                <a:latin typeface="UD デジタル 教科書体 NK-B" panose="02020700000000000000" pitchFamily="18" charset="-128"/>
                <a:ea typeface="UD デジタル 教科書体 NK-B" panose="02020700000000000000" pitchFamily="18" charset="-128"/>
              </a:rPr>
              <a:t>有用な金属資源？</a:t>
            </a:r>
            <a:endParaRPr kumimoji="1" lang="ja-JP" altLang="en-US" sz="32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2" name="正方形/長方形 1">
            <a:extLst>
              <a:ext uri="{FF2B5EF4-FFF2-40B4-BE49-F238E27FC236}">
                <a16:creationId xmlns:a16="http://schemas.microsoft.com/office/drawing/2014/main" id="{3712B6DA-FFEC-0214-71F1-A885048CF523}"/>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戦争廃棄物のアップサイクル</a:t>
            </a:r>
          </a:p>
        </p:txBody>
      </p:sp>
    </p:spTree>
    <p:extLst>
      <p:ext uri="{BB962C8B-B14F-4D97-AF65-F5344CB8AC3E}">
        <p14:creationId xmlns:p14="http://schemas.microsoft.com/office/powerpoint/2010/main" val="671351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224CF5D-B0BB-2499-B6AE-5865B0916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0671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99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0799A1EF-891E-88CF-A902-71ABD3E72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147" y="3636085"/>
            <a:ext cx="9344528" cy="32219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FDF9F8B-04FF-FED8-78E5-A53797D67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4555" y="570935"/>
            <a:ext cx="5793508" cy="298727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E7FDCD61-2964-EFA1-2B54-FC4D4AAAD0CA}"/>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ナノカーボン戦略</a:t>
            </a:r>
          </a:p>
        </p:txBody>
      </p:sp>
      <p:sp>
        <p:nvSpPr>
          <p:cNvPr id="4" name="テキスト ボックス 3">
            <a:extLst>
              <a:ext uri="{FF2B5EF4-FFF2-40B4-BE49-F238E27FC236}">
                <a16:creationId xmlns:a16="http://schemas.microsoft.com/office/drawing/2014/main" id="{A931D316-6F2A-7747-7DD3-F4FD5D27BD69}"/>
              </a:ext>
            </a:extLst>
          </p:cNvPr>
          <p:cNvSpPr txBox="1"/>
          <p:nvPr/>
        </p:nvSpPr>
        <p:spPr>
          <a:xfrm>
            <a:off x="7251031" y="241689"/>
            <a:ext cx="4828674" cy="261610"/>
          </a:xfrm>
          <a:prstGeom prst="rect">
            <a:avLst/>
          </a:prstGeom>
          <a:noFill/>
        </p:spPr>
        <p:txBody>
          <a:bodyPr wrap="square">
            <a:spAutoFit/>
          </a:bodyPr>
          <a:lstStyle/>
          <a:p>
            <a:r>
              <a:rPr lang="en-US" altLang="ja-JP" sz="11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https://www.itbm.nagoya-u.ac.jp/ja/research/2023/11/post-66.php</a:t>
            </a:r>
            <a:endParaRPr lang="ja-JP" altLang="en-US" sz="1100" dirty="0">
              <a:solidFill>
                <a:schemeClr val="bg1"/>
              </a:solidFill>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049489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FEDA162-8C8A-3D79-7361-66B9C1CA3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467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164B3C04-54F4-7978-D970-4B81CF145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700" y="2283590"/>
            <a:ext cx="6729663" cy="330524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48A7E83-530E-83FC-0504-F98698ADD6F3}"/>
              </a:ext>
            </a:extLst>
          </p:cNvPr>
          <p:cNvSpPr txBox="1"/>
          <p:nvPr/>
        </p:nvSpPr>
        <p:spPr>
          <a:xfrm>
            <a:off x="5542548" y="488437"/>
            <a:ext cx="6096000" cy="261610"/>
          </a:xfrm>
          <a:prstGeom prst="rect">
            <a:avLst/>
          </a:prstGeom>
          <a:noFill/>
        </p:spPr>
        <p:txBody>
          <a:bodyPr wrap="square">
            <a:spAutoFit/>
          </a:bodyPr>
          <a:lstStyle/>
          <a:p>
            <a:pPr algn="ctr"/>
            <a:r>
              <a:rPr lang="en-US" altLang="ja-JP" sz="1100" dirty="0">
                <a:latin typeface="ADLaM Display" panose="02010000000000000000" pitchFamily="2" charset="0"/>
                <a:ea typeface="ADLaM Display" panose="02010000000000000000" pitchFamily="2" charset="0"/>
                <a:cs typeface="ADLaM Display" panose="02010000000000000000" pitchFamily="2" charset="0"/>
              </a:rPr>
              <a:t>https://www.itbm.nagoya-u.ac.jp/ja/research/2023/11/post-66.php</a:t>
            </a:r>
            <a:endParaRPr lang="ja-JP" altLang="en-US" sz="1100" dirty="0">
              <a:latin typeface="ADLaM Display" panose="02010000000000000000" pitchFamily="2" charset="0"/>
              <a:cs typeface="ADLaM Display" panose="02010000000000000000" pitchFamily="2" charset="0"/>
            </a:endParaRPr>
          </a:p>
        </p:txBody>
      </p:sp>
      <p:sp>
        <p:nvSpPr>
          <p:cNvPr id="2" name="正方形/長方形 1">
            <a:extLst>
              <a:ext uri="{FF2B5EF4-FFF2-40B4-BE49-F238E27FC236}">
                <a16:creationId xmlns:a16="http://schemas.microsoft.com/office/drawing/2014/main" id="{31E9C756-D39F-47B2-CC25-E5770AA4E4FF}"/>
              </a:ext>
            </a:extLst>
          </p:cNvPr>
          <p:cNvSpPr/>
          <p:nvPr/>
        </p:nvSpPr>
        <p:spPr>
          <a:xfrm>
            <a:off x="5346700" y="5660"/>
            <a:ext cx="68453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ナノカーボン戦略（２）</a:t>
            </a:r>
          </a:p>
        </p:txBody>
      </p:sp>
    </p:spTree>
    <p:extLst>
      <p:ext uri="{BB962C8B-B14F-4D97-AF65-F5344CB8AC3E}">
        <p14:creationId xmlns:p14="http://schemas.microsoft.com/office/powerpoint/2010/main" val="2796108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7FBC501B-10CC-99C1-3D00-D80C4DAFA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151" y="623732"/>
            <a:ext cx="8019698" cy="595378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2959F5E-611B-7817-41D7-6B35C2DC72A2}"/>
              </a:ext>
            </a:extLst>
          </p:cNvPr>
          <p:cNvSpPr txBox="1"/>
          <p:nvPr/>
        </p:nvSpPr>
        <p:spPr>
          <a:xfrm>
            <a:off x="3480342" y="6577520"/>
            <a:ext cx="6096000" cy="261610"/>
          </a:xfrm>
          <a:prstGeom prst="rect">
            <a:avLst/>
          </a:prstGeom>
          <a:noFill/>
        </p:spPr>
        <p:txBody>
          <a:bodyPr wrap="square">
            <a:spAutoFit/>
          </a:bodyPr>
          <a:lstStyle/>
          <a:p>
            <a:pPr algn="ctr"/>
            <a:r>
              <a:rPr lang="en-US" altLang="ja-JP" sz="1100" dirty="0">
                <a:latin typeface="ADLaM Display" panose="02010000000000000000" pitchFamily="2" charset="0"/>
                <a:ea typeface="ADLaM Display" panose="02010000000000000000" pitchFamily="2" charset="0"/>
                <a:cs typeface="ADLaM Display" panose="02010000000000000000" pitchFamily="2" charset="0"/>
              </a:rPr>
              <a:t>https://www.itbm.nagoya-u.ac.jp/ja/research/2023/11/post-66.php</a:t>
            </a:r>
            <a:endParaRPr lang="ja-JP" altLang="en-US" sz="1100" dirty="0">
              <a:latin typeface="ADLaM Display" panose="02010000000000000000" pitchFamily="2" charset="0"/>
              <a:cs typeface="ADLaM Display" panose="02010000000000000000" pitchFamily="2" charset="0"/>
            </a:endParaRPr>
          </a:p>
        </p:txBody>
      </p:sp>
      <p:sp>
        <p:nvSpPr>
          <p:cNvPr id="2" name="正方形/長方形 1">
            <a:extLst>
              <a:ext uri="{FF2B5EF4-FFF2-40B4-BE49-F238E27FC236}">
                <a16:creationId xmlns:a16="http://schemas.microsoft.com/office/drawing/2014/main" id="{1D2B2AFD-78C1-4819-888F-4F108F6D964D}"/>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ナノカーボン戦略（３）</a:t>
            </a:r>
          </a:p>
        </p:txBody>
      </p:sp>
    </p:spTree>
    <p:extLst>
      <p:ext uri="{BB962C8B-B14F-4D97-AF65-F5344CB8AC3E}">
        <p14:creationId xmlns:p14="http://schemas.microsoft.com/office/powerpoint/2010/main" val="934613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四角形: 角を丸くする 21">
            <a:extLst>
              <a:ext uri="{FF2B5EF4-FFF2-40B4-BE49-F238E27FC236}">
                <a16:creationId xmlns:a16="http://schemas.microsoft.com/office/drawing/2014/main" id="{EB145629-C190-4B5D-BF68-12B3CF0D14C0}"/>
              </a:ext>
            </a:extLst>
          </p:cNvPr>
          <p:cNvSpPr/>
          <p:nvPr/>
        </p:nvSpPr>
        <p:spPr>
          <a:xfrm>
            <a:off x="536712" y="2898844"/>
            <a:ext cx="2253804" cy="935182"/>
          </a:xfrm>
          <a:prstGeom prst="roundRect">
            <a:avLst/>
          </a:prstGeom>
          <a:solidFill>
            <a:schemeClr val="accent4">
              <a:lumMod val="50000"/>
            </a:schemeClr>
          </a:solidFill>
          <a:ln>
            <a:noFill/>
          </a:ln>
          <a:effectLst>
            <a:glow rad="2286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bg1">
                    <a:lumMod val="95000"/>
                  </a:schemeClr>
                </a:solidFill>
                <a:latin typeface="BIZ UDPゴシック" panose="020B0400000000000000" pitchFamily="50" charset="-128"/>
                <a:ea typeface="BIZ UDPゴシック" panose="020B0400000000000000" pitchFamily="50" charset="-128"/>
              </a:rPr>
              <a:t>廃棄木材</a:t>
            </a:r>
            <a:endParaRPr kumimoji="1" lang="ja-JP" altLang="en-US" sz="28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cxnSp>
        <p:nvCxnSpPr>
          <p:cNvPr id="3" name="コネクタ: カギ線 2">
            <a:extLst>
              <a:ext uri="{FF2B5EF4-FFF2-40B4-BE49-F238E27FC236}">
                <a16:creationId xmlns:a16="http://schemas.microsoft.com/office/drawing/2014/main" id="{3D8C25FE-1EEF-403B-9FF7-35907D6E06DF}"/>
              </a:ext>
            </a:extLst>
          </p:cNvPr>
          <p:cNvCxnSpPr>
            <a:cxnSpLocks/>
            <a:stCxn id="22" idx="0"/>
          </p:cNvCxnSpPr>
          <p:nvPr/>
        </p:nvCxnSpPr>
        <p:spPr>
          <a:xfrm rot="5400000" flipH="1" flipV="1">
            <a:off x="2099638" y="1421602"/>
            <a:ext cx="1041218" cy="1913266"/>
          </a:xfrm>
          <a:prstGeom prst="bentConnector2">
            <a:avLst/>
          </a:prstGeom>
          <a:ln w="762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a16="http://schemas.microsoft.com/office/drawing/2014/main" id="{0F338943-96BE-4A25-9046-14A011BF4F91}"/>
              </a:ext>
            </a:extLst>
          </p:cNvPr>
          <p:cNvCxnSpPr>
            <a:cxnSpLocks/>
            <a:stCxn id="30" idx="2"/>
            <a:endCxn id="34" idx="1"/>
          </p:cNvCxnSpPr>
          <p:nvPr/>
        </p:nvCxnSpPr>
        <p:spPr>
          <a:xfrm rot="16200000" flipH="1">
            <a:off x="2275599" y="4407615"/>
            <a:ext cx="707993" cy="1927620"/>
          </a:xfrm>
          <a:prstGeom prst="bentConnector2">
            <a:avLst/>
          </a:prstGeom>
          <a:ln w="76200">
            <a:solidFill>
              <a:schemeClr val="accent4">
                <a:lumMod val="50000"/>
              </a:schemeClr>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76718C4-87BD-41A8-AC67-3539F7201A8B}"/>
              </a:ext>
            </a:extLst>
          </p:cNvPr>
          <p:cNvCxnSpPr>
            <a:cxnSpLocks/>
          </p:cNvCxnSpPr>
          <p:nvPr/>
        </p:nvCxnSpPr>
        <p:spPr>
          <a:xfrm>
            <a:off x="5911174" y="3583998"/>
            <a:ext cx="0" cy="1295091"/>
          </a:xfrm>
          <a:prstGeom prst="straightConnector1">
            <a:avLst/>
          </a:prstGeom>
          <a:ln w="76200">
            <a:solidFill>
              <a:schemeClr val="accent6">
                <a:lumMod val="50000"/>
              </a:schemeClr>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A5851640-F905-4D82-958D-0B0A7A92B32A}"/>
              </a:ext>
            </a:extLst>
          </p:cNvPr>
          <p:cNvSpPr txBox="1"/>
          <p:nvPr/>
        </p:nvSpPr>
        <p:spPr>
          <a:xfrm>
            <a:off x="3679703" y="4056881"/>
            <a:ext cx="2231471" cy="369332"/>
          </a:xfrm>
          <a:prstGeom prst="rect">
            <a:avLst/>
          </a:prstGeom>
          <a:noFill/>
        </p:spPr>
        <p:txBody>
          <a:bodyPr wrap="square" rtlCol="0">
            <a:spAutoFit/>
          </a:bodyPr>
          <a:lstStyle/>
          <a:p>
            <a:pPr algn="r"/>
            <a:r>
              <a:rPr kumimoji="1" lang="ja-JP" altLang="en-US" b="1" dirty="0">
                <a:latin typeface="BIZ UDPゴシック" panose="020B0400000000000000" pitchFamily="50" charset="-128"/>
                <a:ea typeface="BIZ UDPゴシック" panose="020B0400000000000000" pitchFamily="50" charset="-128"/>
              </a:rPr>
              <a:t>リグニン除去残渣</a:t>
            </a:r>
          </a:p>
        </p:txBody>
      </p:sp>
      <p:sp>
        <p:nvSpPr>
          <p:cNvPr id="30" name="テキスト ボックス 29">
            <a:extLst>
              <a:ext uri="{FF2B5EF4-FFF2-40B4-BE49-F238E27FC236}">
                <a16:creationId xmlns:a16="http://schemas.microsoft.com/office/drawing/2014/main" id="{B6C3355E-3ECB-40BF-B46E-5223C226750F}"/>
              </a:ext>
            </a:extLst>
          </p:cNvPr>
          <p:cNvSpPr txBox="1"/>
          <p:nvPr/>
        </p:nvSpPr>
        <p:spPr>
          <a:xfrm>
            <a:off x="439801" y="4371098"/>
            <a:ext cx="2451968" cy="646331"/>
          </a:xfrm>
          <a:prstGeom prst="rect">
            <a:avLst/>
          </a:prstGeom>
          <a:solidFill>
            <a:schemeClr val="bg1"/>
          </a:solidFill>
          <a:ln>
            <a:solidFill>
              <a:srgbClr val="C00000"/>
            </a:solidFill>
          </a:ln>
          <a:effectLst>
            <a:glow rad="101600">
              <a:schemeClr val="accent2">
                <a:satMod val="175000"/>
                <a:alpha val="40000"/>
              </a:schemeClr>
            </a:glow>
          </a:effectLst>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リグニン＆</a:t>
            </a:r>
            <a:endParaRPr kumimoji="1" lang="en-US" altLang="ja-JP" b="1" dirty="0">
              <a:latin typeface="BIZ UDPゴシック" panose="020B0400000000000000" pitchFamily="50" charset="-128"/>
              <a:ea typeface="BIZ UDPゴシック" panose="020B0400000000000000" pitchFamily="50" charset="-128"/>
            </a:endParaRPr>
          </a:p>
          <a:p>
            <a:pPr algn="ctr"/>
            <a:r>
              <a:rPr kumimoji="1" lang="ja-JP" altLang="en-US" b="1" dirty="0">
                <a:latin typeface="BIZ UDPゴシック" panose="020B0400000000000000" pitchFamily="50" charset="-128"/>
                <a:ea typeface="BIZ UDPゴシック" panose="020B0400000000000000" pitchFamily="50" charset="-128"/>
              </a:rPr>
              <a:t>ヘミセルロース除去</a:t>
            </a:r>
          </a:p>
        </p:txBody>
      </p:sp>
      <p:sp>
        <p:nvSpPr>
          <p:cNvPr id="34" name="四角形: 角を丸くする 33">
            <a:extLst>
              <a:ext uri="{FF2B5EF4-FFF2-40B4-BE49-F238E27FC236}">
                <a16:creationId xmlns:a16="http://schemas.microsoft.com/office/drawing/2014/main" id="{DD07EA40-29DF-47A6-A4DE-A40B1383964C}"/>
              </a:ext>
            </a:extLst>
          </p:cNvPr>
          <p:cNvSpPr/>
          <p:nvPr/>
        </p:nvSpPr>
        <p:spPr>
          <a:xfrm>
            <a:off x="3593405" y="4898545"/>
            <a:ext cx="4704288" cy="1653754"/>
          </a:xfrm>
          <a:custGeom>
            <a:avLst/>
            <a:gdLst>
              <a:gd name="connsiteX0" fmla="*/ 0 w 4704288"/>
              <a:gd name="connsiteY0" fmla="*/ 176687 h 1653754"/>
              <a:gd name="connsiteX1" fmla="*/ 176687 w 4704288"/>
              <a:gd name="connsiteY1" fmla="*/ 0 h 1653754"/>
              <a:gd name="connsiteX2" fmla="*/ 754737 w 4704288"/>
              <a:gd name="connsiteY2" fmla="*/ 0 h 1653754"/>
              <a:gd name="connsiteX3" fmla="*/ 1332787 w 4704288"/>
              <a:gd name="connsiteY3" fmla="*/ 0 h 1653754"/>
              <a:gd name="connsiteX4" fmla="*/ 1997855 w 4704288"/>
              <a:gd name="connsiteY4" fmla="*/ 0 h 1653754"/>
              <a:gd name="connsiteX5" fmla="*/ 2662924 w 4704288"/>
              <a:gd name="connsiteY5" fmla="*/ 0 h 1653754"/>
              <a:gd name="connsiteX6" fmla="*/ 3197464 w 4704288"/>
              <a:gd name="connsiteY6" fmla="*/ 0 h 1653754"/>
              <a:gd name="connsiteX7" fmla="*/ 3906042 w 4704288"/>
              <a:gd name="connsiteY7" fmla="*/ 0 h 1653754"/>
              <a:gd name="connsiteX8" fmla="*/ 4527601 w 4704288"/>
              <a:gd name="connsiteY8" fmla="*/ 0 h 1653754"/>
              <a:gd name="connsiteX9" fmla="*/ 4704288 w 4704288"/>
              <a:gd name="connsiteY9" fmla="*/ 176687 h 1653754"/>
              <a:gd name="connsiteX10" fmla="*/ 4704288 w 4704288"/>
              <a:gd name="connsiteY10" fmla="*/ 800869 h 1653754"/>
              <a:gd name="connsiteX11" fmla="*/ 4704288 w 4704288"/>
              <a:gd name="connsiteY11" fmla="*/ 1477067 h 1653754"/>
              <a:gd name="connsiteX12" fmla="*/ 4527601 w 4704288"/>
              <a:gd name="connsiteY12" fmla="*/ 1653754 h 1653754"/>
              <a:gd name="connsiteX13" fmla="*/ 3862533 w 4704288"/>
              <a:gd name="connsiteY13" fmla="*/ 1653754 h 1653754"/>
              <a:gd name="connsiteX14" fmla="*/ 3371501 w 4704288"/>
              <a:gd name="connsiteY14" fmla="*/ 1653754 h 1653754"/>
              <a:gd name="connsiteX15" fmla="*/ 2662924 w 4704288"/>
              <a:gd name="connsiteY15" fmla="*/ 1653754 h 1653754"/>
              <a:gd name="connsiteX16" fmla="*/ 2084874 w 4704288"/>
              <a:gd name="connsiteY16" fmla="*/ 1653754 h 1653754"/>
              <a:gd name="connsiteX17" fmla="*/ 1463314 w 4704288"/>
              <a:gd name="connsiteY17" fmla="*/ 1653754 h 1653754"/>
              <a:gd name="connsiteX18" fmla="*/ 754737 w 4704288"/>
              <a:gd name="connsiteY18" fmla="*/ 1653754 h 1653754"/>
              <a:gd name="connsiteX19" fmla="*/ 176687 w 4704288"/>
              <a:gd name="connsiteY19" fmla="*/ 1653754 h 1653754"/>
              <a:gd name="connsiteX20" fmla="*/ 0 w 4704288"/>
              <a:gd name="connsiteY20" fmla="*/ 1477067 h 1653754"/>
              <a:gd name="connsiteX21" fmla="*/ 0 w 4704288"/>
              <a:gd name="connsiteY21" fmla="*/ 865888 h 1653754"/>
              <a:gd name="connsiteX22" fmla="*/ 0 w 4704288"/>
              <a:gd name="connsiteY22" fmla="*/ 176687 h 165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4288" h="1653754" extrusionOk="0">
                <a:moveTo>
                  <a:pt x="0" y="176687"/>
                </a:moveTo>
                <a:cubicBezTo>
                  <a:pt x="1067" y="81338"/>
                  <a:pt x="83646" y="427"/>
                  <a:pt x="176687" y="0"/>
                </a:cubicBezTo>
                <a:cubicBezTo>
                  <a:pt x="379170" y="-12285"/>
                  <a:pt x="567797" y="14086"/>
                  <a:pt x="754737" y="0"/>
                </a:cubicBezTo>
                <a:cubicBezTo>
                  <a:pt x="941677" y="-14086"/>
                  <a:pt x="1048645" y="-27091"/>
                  <a:pt x="1332787" y="0"/>
                </a:cubicBezTo>
                <a:cubicBezTo>
                  <a:pt x="1616929" y="27091"/>
                  <a:pt x="1837962" y="4294"/>
                  <a:pt x="1997855" y="0"/>
                </a:cubicBezTo>
                <a:cubicBezTo>
                  <a:pt x="2157748" y="-4294"/>
                  <a:pt x="2376960" y="29711"/>
                  <a:pt x="2662924" y="0"/>
                </a:cubicBezTo>
                <a:cubicBezTo>
                  <a:pt x="2948888" y="-29711"/>
                  <a:pt x="2958013" y="-12115"/>
                  <a:pt x="3197464" y="0"/>
                </a:cubicBezTo>
                <a:cubicBezTo>
                  <a:pt x="3436915" y="12115"/>
                  <a:pt x="3623688" y="-14014"/>
                  <a:pt x="3906042" y="0"/>
                </a:cubicBezTo>
                <a:cubicBezTo>
                  <a:pt x="4188396" y="14014"/>
                  <a:pt x="4337231" y="28615"/>
                  <a:pt x="4527601" y="0"/>
                </a:cubicBezTo>
                <a:cubicBezTo>
                  <a:pt x="4606938" y="-9732"/>
                  <a:pt x="4703818" y="81475"/>
                  <a:pt x="4704288" y="176687"/>
                </a:cubicBezTo>
                <a:cubicBezTo>
                  <a:pt x="4691320" y="335323"/>
                  <a:pt x="4721063" y="584146"/>
                  <a:pt x="4704288" y="800869"/>
                </a:cubicBezTo>
                <a:cubicBezTo>
                  <a:pt x="4687513" y="1017592"/>
                  <a:pt x="4710275" y="1232732"/>
                  <a:pt x="4704288" y="1477067"/>
                </a:cubicBezTo>
                <a:cubicBezTo>
                  <a:pt x="4703180" y="1572649"/>
                  <a:pt x="4624734" y="1646483"/>
                  <a:pt x="4527601" y="1653754"/>
                </a:cubicBezTo>
                <a:cubicBezTo>
                  <a:pt x="4336973" y="1636643"/>
                  <a:pt x="4096833" y="1649281"/>
                  <a:pt x="3862533" y="1653754"/>
                </a:cubicBezTo>
                <a:cubicBezTo>
                  <a:pt x="3628233" y="1658227"/>
                  <a:pt x="3597420" y="1663048"/>
                  <a:pt x="3371501" y="1653754"/>
                </a:cubicBezTo>
                <a:cubicBezTo>
                  <a:pt x="3145582" y="1644460"/>
                  <a:pt x="2897792" y="1622009"/>
                  <a:pt x="2662924" y="1653754"/>
                </a:cubicBezTo>
                <a:cubicBezTo>
                  <a:pt x="2428056" y="1685499"/>
                  <a:pt x="2364266" y="1630454"/>
                  <a:pt x="2084874" y="1653754"/>
                </a:cubicBezTo>
                <a:cubicBezTo>
                  <a:pt x="1805482" y="1677055"/>
                  <a:pt x="1757346" y="1660180"/>
                  <a:pt x="1463314" y="1653754"/>
                </a:cubicBezTo>
                <a:cubicBezTo>
                  <a:pt x="1169282" y="1647328"/>
                  <a:pt x="1107850" y="1653821"/>
                  <a:pt x="754737" y="1653754"/>
                </a:cubicBezTo>
                <a:cubicBezTo>
                  <a:pt x="401624" y="1653687"/>
                  <a:pt x="423787" y="1638894"/>
                  <a:pt x="176687" y="1653754"/>
                </a:cubicBezTo>
                <a:cubicBezTo>
                  <a:pt x="64638" y="1654460"/>
                  <a:pt x="-23137" y="1577440"/>
                  <a:pt x="0" y="1477067"/>
                </a:cubicBezTo>
                <a:cubicBezTo>
                  <a:pt x="-13175" y="1313324"/>
                  <a:pt x="-16221" y="1123417"/>
                  <a:pt x="0" y="865888"/>
                </a:cubicBezTo>
                <a:cubicBezTo>
                  <a:pt x="16221" y="608359"/>
                  <a:pt x="7132" y="437720"/>
                  <a:pt x="0" y="176687"/>
                </a:cubicBezTo>
                <a:close/>
              </a:path>
            </a:pathLst>
          </a:custGeom>
          <a:noFill/>
          <a:ln w="76200">
            <a:extLst>
              <a:ext uri="{C807C97D-BFC1-408E-A445-0C87EB9F89A2}">
                <ask:lineSketchStyleProps xmlns:ask="http://schemas.microsoft.com/office/drawing/2018/sketchyshapes" sd="3184669556">
                  <a:prstGeom prst="roundRect">
                    <a:avLst>
                      <a:gd name="adj" fmla="val 10684"/>
                    </a:avLst>
                  </a:prstGeom>
                  <ask:type>
                    <ask:lineSketchFreehand/>
                  </ask:type>
                </ask:lineSketchStyleProps>
              </a:ext>
            </a:extLst>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64308C18-54B1-4E1F-95AC-E6AFC112CFA9}"/>
              </a:ext>
            </a:extLst>
          </p:cNvPr>
          <p:cNvCxnSpPr>
            <a:cxnSpLocks/>
            <a:stCxn id="22" idx="2"/>
            <a:endCxn id="30" idx="0"/>
          </p:cNvCxnSpPr>
          <p:nvPr/>
        </p:nvCxnSpPr>
        <p:spPr>
          <a:xfrm>
            <a:off x="1663614" y="3834026"/>
            <a:ext cx="2171" cy="537072"/>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B398365A-0F43-4EFA-B9E6-2A7D93876FE4}"/>
              </a:ext>
            </a:extLst>
          </p:cNvPr>
          <p:cNvSpPr/>
          <p:nvPr/>
        </p:nvSpPr>
        <p:spPr>
          <a:xfrm>
            <a:off x="9580813" y="1429838"/>
            <a:ext cx="2166442" cy="1001949"/>
          </a:xfrm>
          <a:prstGeom prst="roundRect">
            <a:avLst/>
          </a:prstGeom>
          <a:solidFill>
            <a:schemeClr val="accent5">
              <a:lumMod val="60000"/>
              <a:lumOff val="40000"/>
            </a:schemeClr>
          </a:solidFill>
          <a:ln>
            <a:noFill/>
          </a:ln>
          <a:effectLst>
            <a:outerShdw blurRad="225425" dist="50800" dir="5220000" algn="ctr">
              <a:srgbClr val="000000">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solidFill>
                  <a:schemeClr val="accent6">
                    <a:lumMod val="50000"/>
                  </a:schemeClr>
                </a:solidFill>
                <a:latin typeface="BIZ UDP明朝 Medium" panose="02020500000000000000" pitchFamily="18" charset="-128"/>
                <a:ea typeface="BIZ UDP明朝 Medium" panose="02020500000000000000" pitchFamily="18" charset="-128"/>
              </a:rPr>
              <a:t>航空燃料</a:t>
            </a:r>
          </a:p>
        </p:txBody>
      </p:sp>
      <p:sp>
        <p:nvSpPr>
          <p:cNvPr id="43" name="矢印: 五方向 42">
            <a:extLst>
              <a:ext uri="{FF2B5EF4-FFF2-40B4-BE49-F238E27FC236}">
                <a16:creationId xmlns:a16="http://schemas.microsoft.com/office/drawing/2014/main" id="{9D245018-19FF-41EA-9B47-9252F2F0243F}"/>
              </a:ext>
            </a:extLst>
          </p:cNvPr>
          <p:cNvSpPr/>
          <p:nvPr/>
        </p:nvSpPr>
        <p:spPr>
          <a:xfrm>
            <a:off x="3822970" y="5114708"/>
            <a:ext cx="1819072" cy="1227729"/>
          </a:xfrm>
          <a:prstGeom prst="homePlate">
            <a:avLst>
              <a:gd name="adj" fmla="val 24088"/>
            </a:avLst>
          </a:prstGeom>
          <a:solidFill>
            <a:schemeClr val="bg1">
              <a:lumMod val="85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2089241B-0B3F-4D20-9926-847D23F55976}"/>
              </a:ext>
            </a:extLst>
          </p:cNvPr>
          <p:cNvSpPr txBox="1"/>
          <p:nvPr/>
        </p:nvSpPr>
        <p:spPr>
          <a:xfrm>
            <a:off x="3803514" y="5262319"/>
            <a:ext cx="1614791" cy="1015663"/>
          </a:xfrm>
          <a:prstGeom prst="rect">
            <a:avLst/>
          </a:prstGeom>
          <a:noFill/>
        </p:spPr>
        <p:txBody>
          <a:bodyPr wrap="square">
            <a:spAutoFit/>
          </a:bodyPr>
          <a:lstStyle/>
          <a:p>
            <a:pPr algn="ctr"/>
            <a:r>
              <a:rPr lang="en-US" altLang="ja-JP" b="1" spc="-20" dirty="0" err="1">
                <a:effectLst/>
                <a:latin typeface="BIZ UDPゴシック" panose="020B0400000000000000" pitchFamily="50" charset="-128"/>
                <a:ea typeface="BIZ UDPゴシック" panose="020B0400000000000000" pitchFamily="50" charset="-128"/>
                <a:cs typeface="Georgia" panose="02040502050405020303" pitchFamily="18" charset="0"/>
              </a:rPr>
              <a:t>化学溶液</a:t>
            </a:r>
            <a:r>
              <a:rPr lang="ja-JP" altLang="en-US" b="1" spc="-20" dirty="0">
                <a:effectLst/>
                <a:latin typeface="BIZ UDPゴシック" panose="020B0400000000000000" pitchFamily="50" charset="-128"/>
                <a:ea typeface="BIZ UDPゴシック" panose="020B0400000000000000" pitchFamily="50" charset="-128"/>
                <a:cs typeface="Georgia" panose="02040502050405020303" pitchFamily="18" charset="0"/>
              </a:rPr>
              <a:t>処理</a:t>
            </a:r>
            <a:endParaRPr lang="en-US" altLang="ja-JP" b="1" spc="-20" dirty="0">
              <a:effectLst/>
              <a:latin typeface="BIZ UDPゴシック" panose="020B0400000000000000" pitchFamily="50" charset="-128"/>
              <a:ea typeface="BIZ UDPゴシック" panose="020B0400000000000000" pitchFamily="50" charset="-128"/>
              <a:cs typeface="Georgia" panose="02040502050405020303" pitchFamily="18" charset="0"/>
            </a:endParaRPr>
          </a:p>
          <a:p>
            <a:endParaRPr lang="en-US" altLang="ja-JP" sz="1400" spc="-20" dirty="0">
              <a:effectLst/>
              <a:latin typeface="BIZ UDPゴシック" panose="020B0400000000000000" pitchFamily="50" charset="-128"/>
              <a:ea typeface="BIZ UDPゴシック" panose="020B0400000000000000" pitchFamily="50" charset="-128"/>
              <a:cs typeface="Georgia" panose="02040502050405020303" pitchFamily="18" charset="0"/>
            </a:endParaRPr>
          </a:p>
          <a:p>
            <a:r>
              <a:rPr lang="ja-JP" altLang="en-US" sz="1400" spc="-20" dirty="0">
                <a:effectLst/>
                <a:latin typeface="BIZ UDPゴシック" panose="020B0400000000000000" pitchFamily="50" charset="-128"/>
                <a:ea typeface="BIZ UDPゴシック" panose="020B0400000000000000" pitchFamily="50" charset="-128"/>
                <a:cs typeface="Georgia" panose="02040502050405020303" pitchFamily="18" charset="0"/>
              </a:rPr>
              <a:t>　</a:t>
            </a:r>
            <a:r>
              <a:rPr lang="en-US" altLang="ja-JP" sz="1400" spc="-20" dirty="0" err="1">
                <a:effectLst/>
                <a:latin typeface="BIZ UDPゴシック" panose="020B0400000000000000" pitchFamily="50" charset="-128"/>
                <a:ea typeface="BIZ UDPゴシック" panose="020B0400000000000000" pitchFamily="50" charset="-128"/>
                <a:cs typeface="Georgia" panose="02040502050405020303" pitchFamily="18" charset="0"/>
              </a:rPr>
              <a:t>水酸化ナトリウム</a:t>
            </a:r>
            <a:endParaRPr lang="en-US" altLang="ja-JP" sz="1400" spc="-20" dirty="0">
              <a:effectLst/>
              <a:latin typeface="BIZ UDPゴシック" panose="020B0400000000000000" pitchFamily="50" charset="-128"/>
              <a:ea typeface="BIZ UDPゴシック" panose="020B0400000000000000" pitchFamily="50" charset="-128"/>
              <a:cs typeface="Georgia" panose="02040502050405020303" pitchFamily="18" charset="0"/>
            </a:endParaRPr>
          </a:p>
          <a:p>
            <a:r>
              <a:rPr lang="ja-JP" altLang="en-US" sz="1400" spc="-20" dirty="0">
                <a:effectLst/>
                <a:latin typeface="BIZ UDPゴシック" panose="020B0400000000000000" pitchFamily="50" charset="-128"/>
                <a:ea typeface="BIZ UDPゴシック" panose="020B0400000000000000" pitchFamily="50" charset="-128"/>
                <a:cs typeface="Georgia" panose="02040502050405020303" pitchFamily="18" charset="0"/>
              </a:rPr>
              <a:t>　</a:t>
            </a:r>
            <a:r>
              <a:rPr lang="en-US" altLang="ja-JP" sz="1400" spc="-20" dirty="0" err="1">
                <a:effectLst/>
                <a:latin typeface="BIZ UDPゴシック" panose="020B0400000000000000" pitchFamily="50" charset="-128"/>
                <a:ea typeface="BIZ UDPゴシック" panose="020B0400000000000000" pitchFamily="50" charset="-128"/>
                <a:cs typeface="Georgia" panose="02040502050405020303" pitchFamily="18" charset="0"/>
              </a:rPr>
              <a:t>亜硫酸ナトリウム</a:t>
            </a:r>
            <a:endParaRPr lang="ja-JP" altLang="en-US" sz="1400" dirty="0">
              <a:latin typeface="BIZ UDPゴシック" panose="020B0400000000000000" pitchFamily="50" charset="-128"/>
              <a:ea typeface="BIZ UDPゴシック" panose="020B0400000000000000" pitchFamily="50" charset="-128"/>
            </a:endParaRPr>
          </a:p>
        </p:txBody>
      </p:sp>
      <p:sp>
        <p:nvSpPr>
          <p:cNvPr id="46" name="矢印: 山形 45">
            <a:extLst>
              <a:ext uri="{FF2B5EF4-FFF2-40B4-BE49-F238E27FC236}">
                <a16:creationId xmlns:a16="http://schemas.microsoft.com/office/drawing/2014/main" id="{0B8572DD-F6B4-4F66-B73D-C4F0BAD04711}"/>
              </a:ext>
            </a:extLst>
          </p:cNvPr>
          <p:cNvSpPr/>
          <p:nvPr/>
        </p:nvSpPr>
        <p:spPr>
          <a:xfrm>
            <a:off x="5423171" y="5134164"/>
            <a:ext cx="951117" cy="1227729"/>
          </a:xfrm>
          <a:prstGeom prst="chevron">
            <a:avLst>
              <a:gd name="adj" fmla="val 30871"/>
            </a:avLst>
          </a:prstGeom>
          <a:solidFill>
            <a:srgbClr val="C00000"/>
          </a:solidFill>
          <a:ln>
            <a:solidFill>
              <a:srgbClr val="FFC00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2D4F4A5D-68B0-4695-8DBF-FC2F69A7FD2B}"/>
              </a:ext>
            </a:extLst>
          </p:cNvPr>
          <p:cNvSpPr txBox="1"/>
          <p:nvPr/>
        </p:nvSpPr>
        <p:spPr>
          <a:xfrm>
            <a:off x="5691343" y="5414059"/>
            <a:ext cx="528389" cy="646331"/>
          </a:xfrm>
          <a:prstGeom prst="rect">
            <a:avLst/>
          </a:prstGeom>
          <a:noFill/>
        </p:spPr>
        <p:txBody>
          <a:bodyPr wrap="square">
            <a:spAutoFit/>
          </a:bodyPr>
          <a:lstStyle/>
          <a:p>
            <a:pPr algn="ctr"/>
            <a:r>
              <a:rPr lang="ja-JP" altLang="en-US" b="1" dirty="0">
                <a:solidFill>
                  <a:schemeClr val="bg1"/>
                </a:solidFill>
                <a:latin typeface="BIZ UDPゴシック" panose="020B0400000000000000" pitchFamily="50" charset="-128"/>
                <a:ea typeface="BIZ UDPゴシック" panose="020B0400000000000000" pitchFamily="50" charset="-128"/>
              </a:rPr>
              <a:t>煮沸</a:t>
            </a:r>
          </a:p>
        </p:txBody>
      </p:sp>
      <p:sp>
        <p:nvSpPr>
          <p:cNvPr id="49" name="矢印: 山形 48">
            <a:extLst>
              <a:ext uri="{FF2B5EF4-FFF2-40B4-BE49-F238E27FC236}">
                <a16:creationId xmlns:a16="http://schemas.microsoft.com/office/drawing/2014/main" id="{D44A94B5-8DC5-4E0E-8558-BFB7D7D9E5C5}"/>
              </a:ext>
            </a:extLst>
          </p:cNvPr>
          <p:cNvSpPr/>
          <p:nvPr/>
        </p:nvSpPr>
        <p:spPr>
          <a:xfrm>
            <a:off x="6180308" y="5123359"/>
            <a:ext cx="1986500" cy="1227729"/>
          </a:xfrm>
          <a:prstGeom prst="chevron">
            <a:avLst>
              <a:gd name="adj" fmla="val 25325"/>
            </a:avLst>
          </a:prstGeom>
          <a:solidFill>
            <a:schemeClr val="accent3">
              <a:lumMod val="50000"/>
            </a:schemeClr>
          </a:solidFill>
          <a:ln w="38100">
            <a:solidFill>
              <a:srgbClr val="C00000"/>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F9F21D65-4F1E-4496-8935-3786E5535921}"/>
              </a:ext>
            </a:extLst>
          </p:cNvPr>
          <p:cNvSpPr txBox="1"/>
          <p:nvPr/>
        </p:nvSpPr>
        <p:spPr>
          <a:xfrm>
            <a:off x="6381065" y="5359599"/>
            <a:ext cx="1593424" cy="707886"/>
          </a:xfrm>
          <a:prstGeom prst="rect">
            <a:avLst/>
          </a:prstGeom>
          <a:noFill/>
        </p:spPr>
        <p:txBody>
          <a:bodyPr wrap="square">
            <a:spAutoFit/>
          </a:bodyPr>
          <a:lstStyle/>
          <a:p>
            <a:pPr algn="ctr"/>
            <a:r>
              <a:rPr lang="en-US" altLang="ja-JP" sz="2000" b="1" spc="-20" dirty="0">
                <a:solidFill>
                  <a:schemeClr val="bg1"/>
                </a:solidFill>
                <a:effectLst/>
                <a:latin typeface="BIZ UDPゴシック" panose="020B0400000000000000" pitchFamily="50" charset="-128"/>
                <a:ea typeface="BIZ UDPゴシック" panose="020B0400000000000000" pitchFamily="50" charset="-128"/>
                <a:cs typeface="Georgia" panose="02040502050405020303" pitchFamily="18" charset="0"/>
              </a:rPr>
              <a:t>100℃</a:t>
            </a:r>
          </a:p>
          <a:p>
            <a:pPr algn="ctr"/>
            <a:r>
              <a:rPr lang="en-US" altLang="ja-JP" sz="2000" b="1" spc="-20" dirty="0">
                <a:solidFill>
                  <a:schemeClr val="bg1"/>
                </a:solidFill>
                <a:effectLst/>
                <a:latin typeface="BIZ UDPゴシック" panose="020B0400000000000000" pitchFamily="50" charset="-128"/>
                <a:ea typeface="BIZ UDPゴシック" panose="020B0400000000000000" pitchFamily="50" charset="-128"/>
                <a:cs typeface="Georgia" panose="02040502050405020303" pitchFamily="18" charset="0"/>
              </a:rPr>
              <a:t>1日圧縮</a:t>
            </a:r>
            <a:endParaRPr lang="ja-JP" altLang="en-US" sz="2000" b="1" dirty="0">
              <a:solidFill>
                <a:schemeClr val="bg1"/>
              </a:solidFill>
              <a:latin typeface="BIZ UDPゴシック" panose="020B0400000000000000" pitchFamily="50" charset="-128"/>
              <a:ea typeface="BIZ UDPゴシック" panose="020B0400000000000000" pitchFamily="50" charset="-128"/>
            </a:endParaRPr>
          </a:p>
        </p:txBody>
      </p:sp>
      <p:sp>
        <p:nvSpPr>
          <p:cNvPr id="52" name="円柱 51">
            <a:extLst>
              <a:ext uri="{FF2B5EF4-FFF2-40B4-BE49-F238E27FC236}">
                <a16:creationId xmlns:a16="http://schemas.microsoft.com/office/drawing/2014/main" id="{ACE517B6-CB4A-4013-96A9-32AD7AF6C97C}"/>
              </a:ext>
            </a:extLst>
          </p:cNvPr>
          <p:cNvSpPr/>
          <p:nvPr/>
        </p:nvSpPr>
        <p:spPr>
          <a:xfrm>
            <a:off x="8961190" y="4426213"/>
            <a:ext cx="1168940" cy="2067719"/>
          </a:xfrm>
          <a:prstGeom prst="can">
            <a:avLst>
              <a:gd name="adj" fmla="val 11809"/>
            </a:avLst>
          </a:prstGeom>
          <a:solidFill>
            <a:schemeClr val="accent2">
              <a:lumMod val="50000"/>
            </a:schemeClr>
          </a:solidFill>
          <a:ln>
            <a:solidFill>
              <a:schemeClr val="accent2">
                <a:lumMod val="60000"/>
                <a:lumOff val="40000"/>
              </a:schemeClr>
            </a:solidFill>
          </a:ln>
          <a:effectLst>
            <a:glow rad="139700">
              <a:schemeClr val="accent3">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dirty="0">
                <a:latin typeface="UD デジタル 教科書体 NK-B" panose="02020700000000000000" pitchFamily="18" charset="-128"/>
                <a:ea typeface="UD デジタル 教科書体 NK-B" panose="02020700000000000000" pitchFamily="18" charset="-128"/>
              </a:rPr>
              <a:t>超</a:t>
            </a:r>
            <a:endParaRPr lang="en-US" altLang="ja-JP" sz="3600" b="1" dirty="0">
              <a:latin typeface="UD デジタル 教科書体 NK-B" panose="02020700000000000000" pitchFamily="18" charset="-128"/>
              <a:ea typeface="UD デジタル 教科書体 NK-B" panose="02020700000000000000" pitchFamily="18" charset="-128"/>
            </a:endParaRPr>
          </a:p>
          <a:p>
            <a:pPr algn="ctr"/>
            <a:r>
              <a:rPr lang="ja-JP" altLang="en-US" sz="3600" b="1" dirty="0">
                <a:latin typeface="UD デジタル 教科書体 NK-B" panose="02020700000000000000" pitchFamily="18" charset="-128"/>
                <a:ea typeface="UD デジタル 教科書体 NK-B" panose="02020700000000000000" pitchFamily="18" charset="-128"/>
              </a:rPr>
              <a:t>硬</a:t>
            </a:r>
            <a:endParaRPr lang="en-US" altLang="ja-JP" sz="3600" b="1" dirty="0">
              <a:latin typeface="UD デジタル 教科書体 NK-B" panose="02020700000000000000" pitchFamily="18" charset="-128"/>
              <a:ea typeface="UD デジタル 教科書体 NK-B" panose="02020700000000000000" pitchFamily="18" charset="-128"/>
            </a:endParaRPr>
          </a:p>
          <a:p>
            <a:pPr algn="ctr"/>
            <a:r>
              <a:rPr lang="ja-JP" altLang="en-US" sz="2000" dirty="0"/>
              <a:t>木</a:t>
            </a:r>
            <a:endParaRPr lang="en-US" altLang="ja-JP" sz="2000" dirty="0"/>
          </a:p>
          <a:p>
            <a:pPr algn="ctr"/>
            <a:r>
              <a:rPr lang="ja-JP" altLang="en-US" sz="2000" dirty="0"/>
              <a:t>材</a:t>
            </a:r>
            <a:endParaRPr kumimoji="1" lang="ja-JP" altLang="en-US" dirty="0"/>
          </a:p>
        </p:txBody>
      </p:sp>
      <p:sp>
        <p:nvSpPr>
          <p:cNvPr id="56" name="矢印: 右 55">
            <a:extLst>
              <a:ext uri="{FF2B5EF4-FFF2-40B4-BE49-F238E27FC236}">
                <a16:creationId xmlns:a16="http://schemas.microsoft.com/office/drawing/2014/main" id="{3144AB08-0672-427A-82E6-6C87258E2ED1}"/>
              </a:ext>
            </a:extLst>
          </p:cNvPr>
          <p:cNvSpPr/>
          <p:nvPr/>
        </p:nvSpPr>
        <p:spPr>
          <a:xfrm>
            <a:off x="8411581" y="5209482"/>
            <a:ext cx="466265" cy="978613"/>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矢印: 右 59">
            <a:extLst>
              <a:ext uri="{FF2B5EF4-FFF2-40B4-BE49-F238E27FC236}">
                <a16:creationId xmlns:a16="http://schemas.microsoft.com/office/drawing/2014/main" id="{628D0915-812F-4C59-B0B5-34A35668E682}"/>
              </a:ext>
            </a:extLst>
          </p:cNvPr>
          <p:cNvSpPr/>
          <p:nvPr/>
        </p:nvSpPr>
        <p:spPr>
          <a:xfrm>
            <a:off x="10202415" y="5209482"/>
            <a:ext cx="466265" cy="707886"/>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柱 60">
            <a:extLst>
              <a:ext uri="{FF2B5EF4-FFF2-40B4-BE49-F238E27FC236}">
                <a16:creationId xmlns:a16="http://schemas.microsoft.com/office/drawing/2014/main" id="{9752462D-5539-402B-BA32-9FFB14050CD4}"/>
              </a:ext>
            </a:extLst>
          </p:cNvPr>
          <p:cNvSpPr/>
          <p:nvPr/>
        </p:nvSpPr>
        <p:spPr>
          <a:xfrm>
            <a:off x="10722675" y="4371098"/>
            <a:ext cx="988785" cy="2358250"/>
          </a:xfrm>
          <a:prstGeom prst="can">
            <a:avLst>
              <a:gd name="adj" fmla="val 2809"/>
            </a:avLst>
          </a:prstGeom>
          <a:solidFill>
            <a:schemeClr val="accent4">
              <a:lumMod val="75000"/>
            </a:schemeClr>
          </a:solidFill>
          <a:ln>
            <a:solidFill>
              <a:schemeClr val="accent2">
                <a:lumMod val="60000"/>
                <a:lumOff val="40000"/>
              </a:schemeClr>
            </a:solidFill>
          </a:ln>
          <a:effectLst>
            <a:glow rad="228600">
              <a:schemeClr val="accent4">
                <a:satMod val="175000"/>
                <a:alpha val="40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再</a:t>
            </a:r>
            <a:endParaRPr kumimoji="1" lang="en-US" altLang="ja-JP" sz="2400" dirty="0"/>
          </a:p>
          <a:p>
            <a:pPr algn="ctr"/>
            <a:r>
              <a:rPr lang="ja-JP" altLang="en-US" sz="2400" dirty="0"/>
              <a:t>利</a:t>
            </a:r>
            <a:endParaRPr lang="en-US" altLang="ja-JP" sz="2400" dirty="0"/>
          </a:p>
          <a:p>
            <a:pPr algn="ctr"/>
            <a:r>
              <a:rPr lang="ja-JP" altLang="en-US" sz="2400" dirty="0"/>
              <a:t>用</a:t>
            </a:r>
            <a:endParaRPr kumimoji="1" lang="ja-JP" altLang="en-US" sz="2400" dirty="0"/>
          </a:p>
        </p:txBody>
      </p:sp>
      <p:pic>
        <p:nvPicPr>
          <p:cNvPr id="8" name="図 7">
            <a:extLst>
              <a:ext uri="{FF2B5EF4-FFF2-40B4-BE49-F238E27FC236}">
                <a16:creationId xmlns:a16="http://schemas.microsoft.com/office/drawing/2014/main" id="{0F5F93EE-9EEF-40FB-93E3-305F9467A2AD}"/>
              </a:ext>
            </a:extLst>
          </p:cNvPr>
          <p:cNvPicPr>
            <a:picLocks noChangeAspect="1"/>
          </p:cNvPicPr>
          <p:nvPr/>
        </p:nvPicPr>
        <p:blipFill>
          <a:blip r:embed="rId2"/>
          <a:stretch>
            <a:fillRect/>
          </a:stretch>
        </p:blipFill>
        <p:spPr>
          <a:xfrm>
            <a:off x="3558182" y="88184"/>
            <a:ext cx="5211284" cy="3496365"/>
          </a:xfrm>
          <a:custGeom>
            <a:avLst/>
            <a:gdLst>
              <a:gd name="connsiteX0" fmla="*/ 0 w 5211284"/>
              <a:gd name="connsiteY0" fmla="*/ 0 h 3496365"/>
              <a:gd name="connsiteX1" fmla="*/ 599298 w 5211284"/>
              <a:gd name="connsiteY1" fmla="*/ 0 h 3496365"/>
              <a:gd name="connsiteX2" fmla="*/ 1250708 w 5211284"/>
              <a:gd name="connsiteY2" fmla="*/ 0 h 3496365"/>
              <a:gd name="connsiteX3" fmla="*/ 1902119 w 5211284"/>
              <a:gd name="connsiteY3" fmla="*/ 0 h 3496365"/>
              <a:gd name="connsiteX4" fmla="*/ 2553529 w 5211284"/>
              <a:gd name="connsiteY4" fmla="*/ 0 h 3496365"/>
              <a:gd name="connsiteX5" fmla="*/ 3257053 w 5211284"/>
              <a:gd name="connsiteY5" fmla="*/ 0 h 3496365"/>
              <a:gd name="connsiteX6" fmla="*/ 3804237 w 5211284"/>
              <a:gd name="connsiteY6" fmla="*/ 0 h 3496365"/>
              <a:gd name="connsiteX7" fmla="*/ 4403535 w 5211284"/>
              <a:gd name="connsiteY7" fmla="*/ 0 h 3496365"/>
              <a:gd name="connsiteX8" fmla="*/ 5211284 w 5211284"/>
              <a:gd name="connsiteY8" fmla="*/ 0 h 3496365"/>
              <a:gd name="connsiteX9" fmla="*/ 5211284 w 5211284"/>
              <a:gd name="connsiteY9" fmla="*/ 629346 h 3496365"/>
              <a:gd name="connsiteX10" fmla="*/ 5211284 w 5211284"/>
              <a:gd name="connsiteY10" fmla="*/ 1398546 h 3496365"/>
              <a:gd name="connsiteX11" fmla="*/ 5211284 w 5211284"/>
              <a:gd name="connsiteY11" fmla="*/ 2062855 h 3496365"/>
              <a:gd name="connsiteX12" fmla="*/ 5211284 w 5211284"/>
              <a:gd name="connsiteY12" fmla="*/ 2727165 h 3496365"/>
              <a:gd name="connsiteX13" fmla="*/ 5211284 w 5211284"/>
              <a:gd name="connsiteY13" fmla="*/ 3496365 h 3496365"/>
              <a:gd name="connsiteX14" fmla="*/ 4611986 w 5211284"/>
              <a:gd name="connsiteY14" fmla="*/ 3496365 h 3496365"/>
              <a:gd name="connsiteX15" fmla="*/ 3960576 w 5211284"/>
              <a:gd name="connsiteY15" fmla="*/ 3496365 h 3496365"/>
              <a:gd name="connsiteX16" fmla="*/ 3204940 w 5211284"/>
              <a:gd name="connsiteY16" fmla="*/ 3496365 h 3496365"/>
              <a:gd name="connsiteX17" fmla="*/ 2501416 w 5211284"/>
              <a:gd name="connsiteY17" fmla="*/ 3496365 h 3496365"/>
              <a:gd name="connsiteX18" fmla="*/ 1850006 w 5211284"/>
              <a:gd name="connsiteY18" fmla="*/ 3496365 h 3496365"/>
              <a:gd name="connsiteX19" fmla="*/ 1094370 w 5211284"/>
              <a:gd name="connsiteY19" fmla="*/ 3496365 h 3496365"/>
              <a:gd name="connsiteX20" fmla="*/ 599298 w 5211284"/>
              <a:gd name="connsiteY20" fmla="*/ 3496365 h 3496365"/>
              <a:gd name="connsiteX21" fmla="*/ 0 w 5211284"/>
              <a:gd name="connsiteY21" fmla="*/ 3496365 h 3496365"/>
              <a:gd name="connsiteX22" fmla="*/ 0 w 5211284"/>
              <a:gd name="connsiteY22" fmla="*/ 2901983 h 3496365"/>
              <a:gd name="connsiteX23" fmla="*/ 0 w 5211284"/>
              <a:gd name="connsiteY23" fmla="*/ 2272637 h 3496365"/>
              <a:gd name="connsiteX24" fmla="*/ 0 w 5211284"/>
              <a:gd name="connsiteY24" fmla="*/ 1678255 h 3496365"/>
              <a:gd name="connsiteX25" fmla="*/ 0 w 5211284"/>
              <a:gd name="connsiteY25" fmla="*/ 1083873 h 3496365"/>
              <a:gd name="connsiteX26" fmla="*/ 0 w 5211284"/>
              <a:gd name="connsiteY26" fmla="*/ 0 h 349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11284" h="3496365" fill="none" extrusionOk="0">
                <a:moveTo>
                  <a:pt x="0" y="0"/>
                </a:moveTo>
                <a:cubicBezTo>
                  <a:pt x="198404" y="12917"/>
                  <a:pt x="465758" y="19997"/>
                  <a:pt x="599298" y="0"/>
                </a:cubicBezTo>
                <a:cubicBezTo>
                  <a:pt x="732838" y="-19997"/>
                  <a:pt x="984037" y="-1055"/>
                  <a:pt x="1250708" y="0"/>
                </a:cubicBezTo>
                <a:cubicBezTo>
                  <a:pt x="1517379" y="1055"/>
                  <a:pt x="1652695" y="-18057"/>
                  <a:pt x="1902119" y="0"/>
                </a:cubicBezTo>
                <a:cubicBezTo>
                  <a:pt x="2151543" y="18057"/>
                  <a:pt x="2412846" y="31837"/>
                  <a:pt x="2553529" y="0"/>
                </a:cubicBezTo>
                <a:cubicBezTo>
                  <a:pt x="2694212" y="-31837"/>
                  <a:pt x="3007325" y="7889"/>
                  <a:pt x="3257053" y="0"/>
                </a:cubicBezTo>
                <a:cubicBezTo>
                  <a:pt x="3506781" y="-7889"/>
                  <a:pt x="3596643" y="-812"/>
                  <a:pt x="3804237" y="0"/>
                </a:cubicBezTo>
                <a:cubicBezTo>
                  <a:pt x="4011831" y="812"/>
                  <a:pt x="4229314" y="-21940"/>
                  <a:pt x="4403535" y="0"/>
                </a:cubicBezTo>
                <a:cubicBezTo>
                  <a:pt x="4577756" y="21940"/>
                  <a:pt x="5024904" y="17298"/>
                  <a:pt x="5211284" y="0"/>
                </a:cubicBezTo>
                <a:cubicBezTo>
                  <a:pt x="5197992" y="197593"/>
                  <a:pt x="5224647" y="404044"/>
                  <a:pt x="5211284" y="629346"/>
                </a:cubicBezTo>
                <a:cubicBezTo>
                  <a:pt x="5197921" y="854648"/>
                  <a:pt x="5214853" y="1170066"/>
                  <a:pt x="5211284" y="1398546"/>
                </a:cubicBezTo>
                <a:cubicBezTo>
                  <a:pt x="5207715" y="1627026"/>
                  <a:pt x="5189934" y="1870128"/>
                  <a:pt x="5211284" y="2062855"/>
                </a:cubicBezTo>
                <a:cubicBezTo>
                  <a:pt x="5232634" y="2255582"/>
                  <a:pt x="5215702" y="2529532"/>
                  <a:pt x="5211284" y="2727165"/>
                </a:cubicBezTo>
                <a:cubicBezTo>
                  <a:pt x="5206867" y="2924798"/>
                  <a:pt x="5199869" y="3171523"/>
                  <a:pt x="5211284" y="3496365"/>
                </a:cubicBezTo>
                <a:cubicBezTo>
                  <a:pt x="5002727" y="3485590"/>
                  <a:pt x="4748039" y="3485185"/>
                  <a:pt x="4611986" y="3496365"/>
                </a:cubicBezTo>
                <a:cubicBezTo>
                  <a:pt x="4475933" y="3507545"/>
                  <a:pt x="4104687" y="3498155"/>
                  <a:pt x="3960576" y="3496365"/>
                </a:cubicBezTo>
                <a:cubicBezTo>
                  <a:pt x="3816465" y="3494576"/>
                  <a:pt x="3407768" y="3464532"/>
                  <a:pt x="3204940" y="3496365"/>
                </a:cubicBezTo>
                <a:cubicBezTo>
                  <a:pt x="3002112" y="3528198"/>
                  <a:pt x="2785114" y="3480377"/>
                  <a:pt x="2501416" y="3496365"/>
                </a:cubicBezTo>
                <a:cubicBezTo>
                  <a:pt x="2217718" y="3512353"/>
                  <a:pt x="2005734" y="3505395"/>
                  <a:pt x="1850006" y="3496365"/>
                </a:cubicBezTo>
                <a:cubicBezTo>
                  <a:pt x="1694278" y="3487336"/>
                  <a:pt x="1457601" y="3521589"/>
                  <a:pt x="1094370" y="3496365"/>
                </a:cubicBezTo>
                <a:cubicBezTo>
                  <a:pt x="731139" y="3471141"/>
                  <a:pt x="706530" y="3498763"/>
                  <a:pt x="599298" y="3496365"/>
                </a:cubicBezTo>
                <a:cubicBezTo>
                  <a:pt x="492066" y="3493967"/>
                  <a:pt x="156814" y="3479434"/>
                  <a:pt x="0" y="3496365"/>
                </a:cubicBezTo>
                <a:cubicBezTo>
                  <a:pt x="252" y="3223156"/>
                  <a:pt x="-23783" y="3032086"/>
                  <a:pt x="0" y="2901983"/>
                </a:cubicBezTo>
                <a:cubicBezTo>
                  <a:pt x="23783" y="2771880"/>
                  <a:pt x="10704" y="2525042"/>
                  <a:pt x="0" y="2272637"/>
                </a:cubicBezTo>
                <a:cubicBezTo>
                  <a:pt x="-10704" y="2020232"/>
                  <a:pt x="670" y="1902524"/>
                  <a:pt x="0" y="1678255"/>
                </a:cubicBezTo>
                <a:cubicBezTo>
                  <a:pt x="-670" y="1453986"/>
                  <a:pt x="7926" y="1363894"/>
                  <a:pt x="0" y="1083873"/>
                </a:cubicBezTo>
                <a:cubicBezTo>
                  <a:pt x="-7926" y="803852"/>
                  <a:pt x="40114" y="422539"/>
                  <a:pt x="0" y="0"/>
                </a:cubicBezTo>
                <a:close/>
              </a:path>
              <a:path w="5211284" h="3496365" stroke="0" extrusionOk="0">
                <a:moveTo>
                  <a:pt x="0" y="0"/>
                </a:moveTo>
                <a:cubicBezTo>
                  <a:pt x="182719" y="20292"/>
                  <a:pt x="377802" y="25938"/>
                  <a:pt x="599298" y="0"/>
                </a:cubicBezTo>
                <a:cubicBezTo>
                  <a:pt x="820794" y="-25938"/>
                  <a:pt x="1115985" y="18449"/>
                  <a:pt x="1354934" y="0"/>
                </a:cubicBezTo>
                <a:cubicBezTo>
                  <a:pt x="1593883" y="-18449"/>
                  <a:pt x="1700851" y="11214"/>
                  <a:pt x="1902119" y="0"/>
                </a:cubicBezTo>
                <a:cubicBezTo>
                  <a:pt x="2103387" y="-11214"/>
                  <a:pt x="2281280" y="17135"/>
                  <a:pt x="2449303" y="0"/>
                </a:cubicBezTo>
                <a:cubicBezTo>
                  <a:pt x="2617326" y="-17135"/>
                  <a:pt x="2818805" y="-23337"/>
                  <a:pt x="3048601" y="0"/>
                </a:cubicBezTo>
                <a:cubicBezTo>
                  <a:pt x="3278397" y="23337"/>
                  <a:pt x="3446543" y="34351"/>
                  <a:pt x="3752124" y="0"/>
                </a:cubicBezTo>
                <a:cubicBezTo>
                  <a:pt x="4057705" y="-34351"/>
                  <a:pt x="4130502" y="18635"/>
                  <a:pt x="4455648" y="0"/>
                </a:cubicBezTo>
                <a:cubicBezTo>
                  <a:pt x="4780794" y="-18635"/>
                  <a:pt x="4939252" y="-31410"/>
                  <a:pt x="5211284" y="0"/>
                </a:cubicBezTo>
                <a:cubicBezTo>
                  <a:pt x="5193877" y="229749"/>
                  <a:pt x="5225212" y="407299"/>
                  <a:pt x="5211284" y="594382"/>
                </a:cubicBezTo>
                <a:cubicBezTo>
                  <a:pt x="5197356" y="781465"/>
                  <a:pt x="5194322" y="1167586"/>
                  <a:pt x="5211284" y="1363582"/>
                </a:cubicBezTo>
                <a:cubicBezTo>
                  <a:pt x="5228246" y="1559578"/>
                  <a:pt x="5242192" y="1766217"/>
                  <a:pt x="5211284" y="1992928"/>
                </a:cubicBezTo>
                <a:cubicBezTo>
                  <a:pt x="5180376" y="2219639"/>
                  <a:pt x="5210092" y="2420945"/>
                  <a:pt x="5211284" y="2622274"/>
                </a:cubicBezTo>
                <a:cubicBezTo>
                  <a:pt x="5212476" y="2823603"/>
                  <a:pt x="5182408" y="3215483"/>
                  <a:pt x="5211284" y="3496365"/>
                </a:cubicBezTo>
                <a:cubicBezTo>
                  <a:pt x="4930360" y="3528285"/>
                  <a:pt x="4708259" y="3472759"/>
                  <a:pt x="4559874" y="3496365"/>
                </a:cubicBezTo>
                <a:cubicBezTo>
                  <a:pt x="4411489" y="3519972"/>
                  <a:pt x="4040378" y="3485213"/>
                  <a:pt x="3856350" y="3496365"/>
                </a:cubicBezTo>
                <a:cubicBezTo>
                  <a:pt x="3672322" y="3507517"/>
                  <a:pt x="3275729" y="3509300"/>
                  <a:pt x="3100714" y="3496365"/>
                </a:cubicBezTo>
                <a:cubicBezTo>
                  <a:pt x="2925699" y="3483430"/>
                  <a:pt x="2839058" y="3473835"/>
                  <a:pt x="2605642" y="3496365"/>
                </a:cubicBezTo>
                <a:cubicBezTo>
                  <a:pt x="2372226" y="3518895"/>
                  <a:pt x="2264220" y="3516603"/>
                  <a:pt x="2058457" y="3496365"/>
                </a:cubicBezTo>
                <a:cubicBezTo>
                  <a:pt x="1852695" y="3476127"/>
                  <a:pt x="1467367" y="3510318"/>
                  <a:pt x="1302821" y="3496365"/>
                </a:cubicBezTo>
                <a:cubicBezTo>
                  <a:pt x="1138275" y="3482412"/>
                  <a:pt x="913408" y="3522504"/>
                  <a:pt x="651411" y="3496365"/>
                </a:cubicBezTo>
                <a:cubicBezTo>
                  <a:pt x="389414" y="3470227"/>
                  <a:pt x="297275" y="3471106"/>
                  <a:pt x="0" y="3496365"/>
                </a:cubicBezTo>
                <a:cubicBezTo>
                  <a:pt x="19391" y="3320434"/>
                  <a:pt x="22589" y="3147256"/>
                  <a:pt x="0" y="2901983"/>
                </a:cubicBezTo>
                <a:cubicBezTo>
                  <a:pt x="-22589" y="2656710"/>
                  <a:pt x="13562" y="2435190"/>
                  <a:pt x="0" y="2307601"/>
                </a:cubicBezTo>
                <a:cubicBezTo>
                  <a:pt x="-13562" y="2180012"/>
                  <a:pt x="18235" y="1865827"/>
                  <a:pt x="0" y="1713219"/>
                </a:cubicBezTo>
                <a:cubicBezTo>
                  <a:pt x="-18235" y="1560611"/>
                  <a:pt x="29645" y="1156060"/>
                  <a:pt x="0" y="978982"/>
                </a:cubicBezTo>
                <a:cubicBezTo>
                  <a:pt x="-29645" y="801904"/>
                  <a:pt x="-9763" y="318405"/>
                  <a:pt x="0" y="0"/>
                </a:cubicBezTo>
                <a:close/>
              </a:path>
            </a:pathLst>
          </a:custGeom>
          <a:ln>
            <a:solidFill>
              <a:schemeClr val="tx1"/>
            </a:solidFill>
            <a:extLst>
              <a:ext uri="{C807C97D-BFC1-408E-A445-0C87EB9F89A2}">
                <ask:lineSketchStyleProps xmlns:ask="http://schemas.microsoft.com/office/drawing/2018/sketchyshapes" sd="3913630571">
                  <a:prstGeom prst="rect">
                    <a:avLst/>
                  </a:prstGeom>
                  <ask:type>
                    <ask:lineSketchFreehand/>
                  </ask:type>
                </ask:lineSketchStyleProps>
              </a:ext>
            </a:extLst>
          </a:ln>
        </p:spPr>
      </p:pic>
      <p:sp>
        <p:nvSpPr>
          <p:cNvPr id="59" name="テキスト ボックス 58">
            <a:extLst>
              <a:ext uri="{FF2B5EF4-FFF2-40B4-BE49-F238E27FC236}">
                <a16:creationId xmlns:a16="http://schemas.microsoft.com/office/drawing/2014/main" id="{33133890-906E-4F78-BC53-4A1921AA4036}"/>
              </a:ext>
            </a:extLst>
          </p:cNvPr>
          <p:cNvSpPr txBox="1"/>
          <p:nvPr/>
        </p:nvSpPr>
        <p:spPr>
          <a:xfrm>
            <a:off x="6081417" y="3351572"/>
            <a:ext cx="2752927" cy="261610"/>
          </a:xfrm>
          <a:prstGeom prst="rect">
            <a:avLst/>
          </a:prstGeom>
          <a:noFill/>
        </p:spPr>
        <p:txBody>
          <a:bodyPr wrap="square" rtlCol="0">
            <a:spAutoFit/>
          </a:bodyPr>
          <a:lstStyle/>
          <a:p>
            <a:pPr algn="r"/>
            <a:r>
              <a:rPr kumimoji="1" lang="ja-JP" altLang="en-US" sz="1100" b="1" dirty="0">
                <a:latin typeface="BIZ UDPゴシック" panose="020B0400000000000000" pitchFamily="50" charset="-128"/>
                <a:ea typeface="BIZ UDPゴシック" panose="020B0400000000000000" pitchFamily="50" charset="-128"/>
              </a:rPr>
              <a:t>写真：米国立再生エネルギー研究所</a:t>
            </a:r>
          </a:p>
        </p:txBody>
      </p:sp>
      <p:cxnSp>
        <p:nvCxnSpPr>
          <p:cNvPr id="17" name="コネクタ: カギ線 16">
            <a:extLst>
              <a:ext uri="{FF2B5EF4-FFF2-40B4-BE49-F238E27FC236}">
                <a16:creationId xmlns:a16="http://schemas.microsoft.com/office/drawing/2014/main" id="{D05424F4-9C3F-400D-9D94-6095EF081CDC}"/>
              </a:ext>
            </a:extLst>
          </p:cNvPr>
          <p:cNvCxnSpPr>
            <a:cxnSpLocks/>
          </p:cNvCxnSpPr>
          <p:nvPr/>
        </p:nvCxnSpPr>
        <p:spPr>
          <a:xfrm flipV="1">
            <a:off x="2891769" y="1884108"/>
            <a:ext cx="282259" cy="2790700"/>
          </a:xfrm>
          <a:prstGeom prst="bentConnector2">
            <a:avLst/>
          </a:prstGeom>
          <a:ln w="28575">
            <a:solidFill>
              <a:schemeClr val="accent4">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矢印: 右 22">
            <a:extLst>
              <a:ext uri="{FF2B5EF4-FFF2-40B4-BE49-F238E27FC236}">
                <a16:creationId xmlns:a16="http://schemas.microsoft.com/office/drawing/2014/main" id="{9490B815-3C64-4C6D-A68B-26425DE9A690}"/>
              </a:ext>
            </a:extLst>
          </p:cNvPr>
          <p:cNvSpPr/>
          <p:nvPr/>
        </p:nvSpPr>
        <p:spPr>
          <a:xfrm>
            <a:off x="8821530" y="1607271"/>
            <a:ext cx="664179" cy="666681"/>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7496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191CB08A-42EC-4338-9734-A1C5DAF9D862}"/>
              </a:ext>
            </a:extLst>
          </p:cNvPr>
          <p:cNvSpPr txBox="1"/>
          <p:nvPr/>
        </p:nvSpPr>
        <p:spPr>
          <a:xfrm>
            <a:off x="119841" y="5287023"/>
            <a:ext cx="11962325" cy="1200329"/>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木材は、セルロース、ヘミセルロースおよびリグニンの</a:t>
            </a:r>
            <a:r>
              <a:rPr lang="en-US" altLang="ja-JP" dirty="0">
                <a:latin typeface="BIZ UDPゴシック" panose="020B0400000000000000" pitchFamily="50" charset="-128"/>
                <a:ea typeface="BIZ UDPゴシック" panose="020B0400000000000000" pitchFamily="50" charset="-128"/>
              </a:rPr>
              <a:t>3</a:t>
            </a:r>
            <a:r>
              <a:rPr lang="ja-JP" altLang="en-US" dirty="0">
                <a:latin typeface="BIZ UDPゴシック" panose="020B0400000000000000" pitchFamily="50" charset="-128"/>
                <a:ea typeface="BIZ UDPゴシック" panose="020B0400000000000000" pitchFamily="50" charset="-128"/>
              </a:rPr>
              <a:t>成分から成り立っている。 </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セルロースは細胞壁を作るいわば鉄骨で、ヘミセルロースはセルロース壁を強化する役割を持ち、リグニンはそれらの骨格の間を固めるコンクリートに相当する役割を持つ。複雑な構造を持つ高分子芳香族重化合物であるリグニンは分解しにくい！</a:t>
            </a:r>
          </a:p>
        </p:txBody>
      </p:sp>
      <p:pic>
        <p:nvPicPr>
          <p:cNvPr id="16386" name="Picture 2">
            <a:extLst>
              <a:ext uri="{FF2B5EF4-FFF2-40B4-BE49-F238E27FC236}">
                <a16:creationId xmlns:a16="http://schemas.microsoft.com/office/drawing/2014/main" id="{AABB9DC3-05ED-4C5D-A54C-06CDE5EF7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41" y="1356760"/>
            <a:ext cx="5801988" cy="375747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C5B509D7-B737-498B-A601-EF51C7663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829" y="1240964"/>
            <a:ext cx="6160337" cy="3989071"/>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17512438-811B-4178-88B5-610288C91D6F}"/>
              </a:ext>
            </a:extLst>
          </p:cNvPr>
          <p:cNvSpPr txBox="1"/>
          <p:nvPr/>
        </p:nvSpPr>
        <p:spPr>
          <a:xfrm>
            <a:off x="0" y="553131"/>
            <a:ext cx="6215841" cy="646331"/>
          </a:xfrm>
          <a:prstGeom prst="rect">
            <a:avLst/>
          </a:prstGeom>
          <a:noFill/>
        </p:spPr>
        <p:txBody>
          <a:bodyPr wrap="square">
            <a:spAutoFit/>
          </a:bodyPr>
          <a:lstStyle/>
          <a:p>
            <a:pPr algn="ctr"/>
            <a:r>
              <a:rPr lang="ja-JP" altLang="en-US" b="1" i="0" dirty="0">
                <a:solidFill>
                  <a:srgbClr val="000000"/>
                </a:solidFill>
                <a:effectLst/>
                <a:latin typeface="Meiryo" panose="020B0604030504040204" pitchFamily="50" charset="-128"/>
                <a:ea typeface="Meiryo" panose="020B0604030504040204" pitchFamily="50" charset="-128"/>
              </a:rPr>
              <a:t>単離リグニンからのフェニルプロパノン化合物</a:t>
            </a:r>
            <a:endParaRPr lang="en-US" altLang="ja-JP" b="1" i="0" dirty="0">
              <a:solidFill>
                <a:srgbClr val="000000"/>
              </a:solidFill>
              <a:effectLst/>
              <a:latin typeface="Meiryo" panose="020B0604030504040204" pitchFamily="50" charset="-128"/>
              <a:ea typeface="Meiryo" panose="020B0604030504040204" pitchFamily="50" charset="-128"/>
            </a:endParaRPr>
          </a:p>
          <a:p>
            <a:pPr algn="ctr"/>
            <a:r>
              <a:rPr lang="ja-JP" altLang="en-US" b="1" i="0" dirty="0">
                <a:solidFill>
                  <a:srgbClr val="000000"/>
                </a:solidFill>
                <a:effectLst/>
                <a:latin typeface="Meiryo" panose="020B0604030504040204" pitchFamily="50" charset="-128"/>
                <a:ea typeface="Meiryo" panose="020B0604030504040204" pitchFamily="50" charset="-128"/>
              </a:rPr>
              <a:t>ワンポット酵素生産のイメージ図</a:t>
            </a:r>
          </a:p>
        </p:txBody>
      </p:sp>
      <p:sp>
        <p:nvSpPr>
          <p:cNvPr id="15" name="テキスト ボックス 14">
            <a:extLst>
              <a:ext uri="{FF2B5EF4-FFF2-40B4-BE49-F238E27FC236}">
                <a16:creationId xmlns:a16="http://schemas.microsoft.com/office/drawing/2014/main" id="{74038254-9139-4B7D-8AB3-A29F75254C14}"/>
              </a:ext>
            </a:extLst>
          </p:cNvPr>
          <p:cNvSpPr txBox="1"/>
          <p:nvPr/>
        </p:nvSpPr>
        <p:spPr>
          <a:xfrm>
            <a:off x="6150528" y="536735"/>
            <a:ext cx="5931638" cy="646331"/>
          </a:xfrm>
          <a:prstGeom prst="rect">
            <a:avLst/>
          </a:prstGeom>
          <a:noFill/>
        </p:spPr>
        <p:txBody>
          <a:bodyPr wrap="square">
            <a:spAutoFit/>
          </a:bodyPr>
          <a:lstStyle/>
          <a:p>
            <a:pPr algn="ctr"/>
            <a:r>
              <a:rPr lang="ja-JP" altLang="en-US" b="1" i="0" dirty="0">
                <a:solidFill>
                  <a:srgbClr val="000000"/>
                </a:solidFill>
                <a:effectLst/>
                <a:latin typeface="Meiryo" panose="020B0604030504040204" pitchFamily="50" charset="-128"/>
                <a:ea typeface="Meiryo" panose="020B0604030504040204" pitchFamily="50" charset="-128"/>
              </a:rPr>
              <a:t>フェニルプロパノン化合物（ＧＨＰ）を基幹とする</a:t>
            </a:r>
            <a:endParaRPr lang="en-US" altLang="ja-JP" b="1" i="0" dirty="0">
              <a:solidFill>
                <a:srgbClr val="000000"/>
              </a:solidFill>
              <a:effectLst/>
              <a:latin typeface="Meiryo" panose="020B0604030504040204" pitchFamily="50" charset="-128"/>
              <a:ea typeface="Meiryo" panose="020B0604030504040204" pitchFamily="50" charset="-128"/>
            </a:endParaRPr>
          </a:p>
          <a:p>
            <a:pPr algn="ctr"/>
            <a:r>
              <a:rPr lang="ja-JP" altLang="en-US" b="1" i="0" dirty="0">
                <a:solidFill>
                  <a:srgbClr val="000000"/>
                </a:solidFill>
                <a:effectLst/>
                <a:latin typeface="Meiryo" panose="020B0604030504040204" pitchFamily="50" charset="-128"/>
                <a:ea typeface="Meiryo" panose="020B0604030504040204" pitchFamily="50" charset="-128"/>
              </a:rPr>
              <a:t>バイオプラスチックへの展開</a:t>
            </a:r>
          </a:p>
        </p:txBody>
      </p:sp>
      <p:sp>
        <p:nvSpPr>
          <p:cNvPr id="19" name="テキスト ボックス 18">
            <a:extLst>
              <a:ext uri="{FF2B5EF4-FFF2-40B4-BE49-F238E27FC236}">
                <a16:creationId xmlns:a16="http://schemas.microsoft.com/office/drawing/2014/main" id="{57F6D690-27B5-4782-9984-A83CF81DE0DB}"/>
              </a:ext>
            </a:extLst>
          </p:cNvPr>
          <p:cNvSpPr txBox="1"/>
          <p:nvPr/>
        </p:nvSpPr>
        <p:spPr>
          <a:xfrm>
            <a:off x="832757" y="6581001"/>
            <a:ext cx="10526486" cy="276999"/>
          </a:xfrm>
          <a:prstGeom prst="rect">
            <a:avLst/>
          </a:prstGeom>
          <a:noFill/>
        </p:spPr>
        <p:txBody>
          <a:bodyPr wrap="square">
            <a:spAutoFit/>
          </a:bodyPr>
          <a:lstStyle/>
          <a:p>
            <a:pPr algn="ctr"/>
            <a:r>
              <a:rPr lang="ja-JP" altLang="en-US" sz="1200" dirty="0">
                <a:hlinkClick r:id="rId4"/>
              </a:rPr>
              <a:t>共同発表：海洋性細菌の酵素で木材成分のリグニンから機能性化学品を創る～ホワイトバイオテクノロジーの新展開～ </a:t>
            </a:r>
            <a:r>
              <a:rPr lang="en-US" altLang="ja-JP" sz="1200" dirty="0">
                <a:hlinkClick r:id="rId4"/>
              </a:rPr>
              <a:t>(jst.go.jp)</a:t>
            </a:r>
            <a:endParaRPr lang="ja-JP" altLang="en-US" sz="1200" dirty="0"/>
          </a:p>
        </p:txBody>
      </p:sp>
      <p:sp>
        <p:nvSpPr>
          <p:cNvPr id="2" name="テキスト ボックス 1">
            <a:extLst>
              <a:ext uri="{FF2B5EF4-FFF2-40B4-BE49-F238E27FC236}">
                <a16:creationId xmlns:a16="http://schemas.microsoft.com/office/drawing/2014/main" id="{ABAB9CAD-5982-4D50-94C6-718A09F9FE6D}"/>
              </a:ext>
            </a:extLst>
          </p:cNvPr>
          <p:cNvSpPr txBox="1"/>
          <p:nvPr/>
        </p:nvSpPr>
        <p:spPr>
          <a:xfrm>
            <a:off x="-1" y="128"/>
            <a:ext cx="4669971" cy="369332"/>
          </a:xfrm>
          <a:prstGeom prst="rect">
            <a:avLst/>
          </a:prstGeom>
          <a:solidFill>
            <a:schemeClr val="accent2">
              <a:lumMod val="75000"/>
            </a:schemeClr>
          </a:solidFill>
        </p:spPr>
        <p:txBody>
          <a:bodyPr wrap="square" rtlCol="0">
            <a:spAutoFit/>
          </a:bodyPr>
          <a:lstStyle/>
          <a:p>
            <a:r>
              <a:rPr kumimoji="1" lang="en-US" altLang="ja-JP"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参考</a:t>
            </a:r>
            <a:r>
              <a:rPr kumimoji="1" lang="en-US" altLang="ja-JP"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リグニンからバイオプラスチック（１）</a:t>
            </a:r>
          </a:p>
        </p:txBody>
      </p:sp>
    </p:spTree>
    <p:extLst>
      <p:ext uri="{BB962C8B-B14F-4D97-AF65-F5344CB8AC3E}">
        <p14:creationId xmlns:p14="http://schemas.microsoft.com/office/powerpoint/2010/main" val="96950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 name="図 1049">
            <a:extLst>
              <a:ext uri="{FF2B5EF4-FFF2-40B4-BE49-F238E27FC236}">
                <a16:creationId xmlns:a16="http://schemas.microsoft.com/office/drawing/2014/main" id="{1CA21A8E-DD38-BD05-533A-9C6665DF0E24}"/>
              </a:ext>
            </a:extLst>
          </p:cNvPr>
          <p:cNvPicPr>
            <a:picLocks noChangeAspect="1"/>
          </p:cNvPicPr>
          <p:nvPr/>
        </p:nvPicPr>
        <p:blipFill>
          <a:blip r:embed="rId2"/>
          <a:stretch>
            <a:fillRect/>
          </a:stretch>
        </p:blipFill>
        <p:spPr>
          <a:xfrm>
            <a:off x="1059203" y="442164"/>
            <a:ext cx="9954786" cy="6410176"/>
          </a:xfrm>
          <a:prstGeom prst="rect">
            <a:avLst/>
          </a:prstGeom>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元素戦略</a:t>
            </a:r>
          </a:p>
        </p:txBody>
      </p:sp>
      <p:sp>
        <p:nvSpPr>
          <p:cNvPr id="2" name="テキスト ボックス 1">
            <a:extLst>
              <a:ext uri="{FF2B5EF4-FFF2-40B4-BE49-F238E27FC236}">
                <a16:creationId xmlns:a16="http://schemas.microsoft.com/office/drawing/2014/main" id="{BD79A101-F5D3-8576-D2D2-A6BAB2D9D3BC}"/>
              </a:ext>
            </a:extLst>
          </p:cNvPr>
          <p:cNvSpPr txBox="1"/>
          <p:nvPr/>
        </p:nvSpPr>
        <p:spPr>
          <a:xfrm>
            <a:off x="0" y="6627168"/>
            <a:ext cx="1178012" cy="215444"/>
          </a:xfrm>
          <a:prstGeom prst="rect">
            <a:avLst/>
          </a:prstGeom>
          <a:noFill/>
        </p:spPr>
        <p:txBody>
          <a:bodyPr wrap="square" rtlCol="0">
            <a:spAutoFit/>
          </a:bodyPr>
          <a:lstStyle/>
          <a:p>
            <a:r>
              <a:rPr kumimoji="1" lang="ja-JP" altLang="en-US" sz="800" dirty="0">
                <a:latin typeface="BIZ UDPゴシック" panose="020B0400000000000000" pitchFamily="50" charset="-128"/>
                <a:ea typeface="BIZ UDPゴシック" panose="020B0400000000000000" pitchFamily="50" charset="-128"/>
              </a:rPr>
              <a:t>（出所）文部科学省</a:t>
            </a:r>
          </a:p>
        </p:txBody>
      </p:sp>
    </p:spTree>
    <p:extLst>
      <p:ext uri="{BB962C8B-B14F-4D97-AF65-F5344CB8AC3E}">
        <p14:creationId xmlns:p14="http://schemas.microsoft.com/office/powerpoint/2010/main" val="1879051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5FA80F7A-A2C4-433E-A2E3-2A472BCA1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816" y="1314575"/>
            <a:ext cx="8793987" cy="4852741"/>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D34A9A91-07A4-42AE-99CA-C0399BEC9712}"/>
              </a:ext>
            </a:extLst>
          </p:cNvPr>
          <p:cNvSpPr txBox="1"/>
          <p:nvPr/>
        </p:nvSpPr>
        <p:spPr>
          <a:xfrm>
            <a:off x="860532" y="6257353"/>
            <a:ext cx="10470936" cy="338554"/>
          </a:xfrm>
          <a:prstGeom prst="rect">
            <a:avLst/>
          </a:prstGeom>
          <a:noFill/>
        </p:spPr>
        <p:txBody>
          <a:bodyPr wrap="square">
            <a:spAutoFit/>
          </a:bodyPr>
          <a:lstStyle/>
          <a:p>
            <a:pPr algn="ctr"/>
            <a:r>
              <a:rPr lang="ja-JP" altLang="en-US" sz="1600" b="0" i="0" dirty="0">
                <a:solidFill>
                  <a:srgbClr val="222222"/>
                </a:solidFill>
                <a:effectLst/>
                <a:latin typeface="BIZ UDPゴシック" panose="020B0400000000000000" pitchFamily="50" charset="-128"/>
                <a:ea typeface="BIZ UDPゴシック" panose="020B0400000000000000" pitchFamily="50" charset="-128"/>
              </a:rPr>
              <a:t>★</a:t>
            </a:r>
            <a:r>
              <a:rPr lang="en-US" altLang="ja-JP" sz="1600" b="0" i="0" dirty="0">
                <a:solidFill>
                  <a:srgbClr val="222222"/>
                </a:solidFill>
                <a:effectLst/>
                <a:latin typeface="BIZ UDPゴシック" panose="020B0400000000000000" pitchFamily="50" charset="-128"/>
                <a:ea typeface="BIZ UDPゴシック" panose="020B0400000000000000" pitchFamily="50" charset="-128"/>
              </a:rPr>
              <a:t>64°C</a:t>
            </a:r>
            <a:r>
              <a:rPr lang="ja-JP" altLang="en-US" sz="1600" b="0" i="0" dirty="0">
                <a:solidFill>
                  <a:srgbClr val="222222"/>
                </a:solidFill>
                <a:effectLst/>
                <a:latin typeface="BIZ UDPゴシック" panose="020B0400000000000000" pitchFamily="50" charset="-128"/>
                <a:ea typeface="BIZ UDPゴシック" panose="020B0400000000000000" pitchFamily="50" charset="-128"/>
              </a:rPr>
              <a:t>でのメタノリシス、および室温水での最終的な解重合を介してケミカルリサイクル</a:t>
            </a:r>
            <a:endParaRPr lang="ja-JP" altLang="en-US" sz="1600" dirty="0">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11A4276F-F313-4179-91F3-FC7D5AC78D37}"/>
              </a:ext>
            </a:extLst>
          </p:cNvPr>
          <p:cNvSpPr/>
          <p:nvPr/>
        </p:nvSpPr>
        <p:spPr>
          <a:xfrm>
            <a:off x="748968" y="541689"/>
            <a:ext cx="1752600" cy="772886"/>
          </a:xfrm>
          <a:prstGeom prst="roundRect">
            <a:avLst/>
          </a:prstGeom>
          <a:solidFill>
            <a:schemeClr val="accent4">
              <a:lumMod val="75000"/>
            </a:schemeClr>
          </a:solidFill>
          <a:ln>
            <a:solidFill>
              <a:schemeClr val="accent4">
                <a:lumMod val="75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リグニン入り</a:t>
            </a:r>
            <a:endParaRPr kumimoji="1" lang="en-US" altLang="ja-JP" dirty="0"/>
          </a:p>
          <a:p>
            <a:pPr algn="ctr"/>
            <a:r>
              <a:rPr kumimoji="1" lang="ja-JP" altLang="en-US" dirty="0"/>
              <a:t>バイオ抽出物</a:t>
            </a:r>
          </a:p>
        </p:txBody>
      </p:sp>
      <p:sp>
        <p:nvSpPr>
          <p:cNvPr id="13" name="四角形: 角を丸くする 12">
            <a:extLst>
              <a:ext uri="{FF2B5EF4-FFF2-40B4-BE49-F238E27FC236}">
                <a16:creationId xmlns:a16="http://schemas.microsoft.com/office/drawing/2014/main" id="{C6DA1481-C119-4DC4-968B-2D7780F5F4A0}"/>
              </a:ext>
            </a:extLst>
          </p:cNvPr>
          <p:cNvSpPr/>
          <p:nvPr/>
        </p:nvSpPr>
        <p:spPr>
          <a:xfrm>
            <a:off x="3518233" y="524956"/>
            <a:ext cx="2087910" cy="772886"/>
          </a:xfrm>
          <a:prstGeom prst="roundRect">
            <a:avLst/>
          </a:prstGeom>
          <a:solidFill>
            <a:srgbClr val="FFC000"/>
          </a:solidFill>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i="0" dirty="0">
                <a:solidFill>
                  <a:srgbClr val="C00000"/>
                </a:solidFill>
                <a:effectLst/>
                <a:latin typeface="BIZ UDPゴシック" panose="020B0400000000000000" pitchFamily="50" charset="-128"/>
                <a:ea typeface="BIZ UDPゴシック" panose="020B0400000000000000" pitchFamily="50" charset="-128"/>
              </a:rPr>
              <a:t>グリオキシル酸</a:t>
            </a:r>
            <a:endParaRPr kumimoji="1" lang="ja-JP" altLang="en-US" sz="2000" b="1" dirty="0">
              <a:solidFill>
                <a:srgbClr val="C00000"/>
              </a:solidFill>
              <a:latin typeface="BIZ UDPゴシック" panose="020B0400000000000000" pitchFamily="50" charset="-128"/>
              <a:ea typeface="BIZ UDPゴシック" panose="020B0400000000000000" pitchFamily="50" charset="-128"/>
            </a:endParaRPr>
          </a:p>
        </p:txBody>
      </p:sp>
      <p:sp>
        <p:nvSpPr>
          <p:cNvPr id="16" name="矢印: 右 15">
            <a:extLst>
              <a:ext uri="{FF2B5EF4-FFF2-40B4-BE49-F238E27FC236}">
                <a16:creationId xmlns:a16="http://schemas.microsoft.com/office/drawing/2014/main" id="{80076AEC-3AD0-420E-97FA-A1CBCFBED984}"/>
              </a:ext>
            </a:extLst>
          </p:cNvPr>
          <p:cNvSpPr/>
          <p:nvPr/>
        </p:nvSpPr>
        <p:spPr>
          <a:xfrm>
            <a:off x="5871693" y="694407"/>
            <a:ext cx="751115" cy="44143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3DCA0884-49B1-4345-AEFA-DB572706F466}"/>
              </a:ext>
            </a:extLst>
          </p:cNvPr>
          <p:cNvSpPr/>
          <p:nvPr/>
        </p:nvSpPr>
        <p:spPr>
          <a:xfrm>
            <a:off x="6888358" y="524956"/>
            <a:ext cx="4617841" cy="772886"/>
          </a:xfrm>
          <a:custGeom>
            <a:avLst/>
            <a:gdLst>
              <a:gd name="connsiteX0" fmla="*/ 0 w 4617841"/>
              <a:gd name="connsiteY0" fmla="*/ 128817 h 772886"/>
              <a:gd name="connsiteX1" fmla="*/ 128817 w 4617841"/>
              <a:gd name="connsiteY1" fmla="*/ 0 h 772886"/>
              <a:gd name="connsiteX2" fmla="*/ 673843 w 4617841"/>
              <a:gd name="connsiteY2" fmla="*/ 0 h 772886"/>
              <a:gd name="connsiteX3" fmla="*/ 1131665 w 4617841"/>
              <a:gd name="connsiteY3" fmla="*/ 0 h 772886"/>
              <a:gd name="connsiteX4" fmla="*/ 1676690 w 4617841"/>
              <a:gd name="connsiteY4" fmla="*/ 0 h 772886"/>
              <a:gd name="connsiteX5" fmla="*/ 2134512 w 4617841"/>
              <a:gd name="connsiteY5" fmla="*/ 0 h 772886"/>
              <a:gd name="connsiteX6" fmla="*/ 2592334 w 4617841"/>
              <a:gd name="connsiteY6" fmla="*/ 0 h 772886"/>
              <a:gd name="connsiteX7" fmla="*/ 3137360 w 4617841"/>
              <a:gd name="connsiteY7" fmla="*/ 0 h 772886"/>
              <a:gd name="connsiteX8" fmla="*/ 3551579 w 4617841"/>
              <a:gd name="connsiteY8" fmla="*/ 0 h 772886"/>
              <a:gd name="connsiteX9" fmla="*/ 4489024 w 4617841"/>
              <a:gd name="connsiteY9" fmla="*/ 0 h 772886"/>
              <a:gd name="connsiteX10" fmla="*/ 4617841 w 4617841"/>
              <a:gd name="connsiteY10" fmla="*/ 128817 h 772886"/>
              <a:gd name="connsiteX11" fmla="*/ 4617841 w 4617841"/>
              <a:gd name="connsiteY11" fmla="*/ 644069 h 772886"/>
              <a:gd name="connsiteX12" fmla="*/ 4489024 w 4617841"/>
              <a:gd name="connsiteY12" fmla="*/ 772886 h 772886"/>
              <a:gd name="connsiteX13" fmla="*/ 4074804 w 4617841"/>
              <a:gd name="connsiteY13" fmla="*/ 772886 h 772886"/>
              <a:gd name="connsiteX14" fmla="*/ 3616983 w 4617841"/>
              <a:gd name="connsiteY14" fmla="*/ 772886 h 772886"/>
              <a:gd name="connsiteX15" fmla="*/ 3028355 w 4617841"/>
              <a:gd name="connsiteY15" fmla="*/ 772886 h 772886"/>
              <a:gd name="connsiteX16" fmla="*/ 2570533 w 4617841"/>
              <a:gd name="connsiteY16" fmla="*/ 772886 h 772886"/>
              <a:gd name="connsiteX17" fmla="*/ 2025507 w 4617841"/>
              <a:gd name="connsiteY17" fmla="*/ 772886 h 772886"/>
              <a:gd name="connsiteX18" fmla="*/ 1611287 w 4617841"/>
              <a:gd name="connsiteY18" fmla="*/ 772886 h 772886"/>
              <a:gd name="connsiteX19" fmla="*/ 1153466 w 4617841"/>
              <a:gd name="connsiteY19" fmla="*/ 772886 h 772886"/>
              <a:gd name="connsiteX20" fmla="*/ 128817 w 4617841"/>
              <a:gd name="connsiteY20" fmla="*/ 772886 h 772886"/>
              <a:gd name="connsiteX21" fmla="*/ 0 w 4617841"/>
              <a:gd name="connsiteY21" fmla="*/ 644069 h 772886"/>
              <a:gd name="connsiteX22" fmla="*/ 0 w 4617841"/>
              <a:gd name="connsiteY22" fmla="*/ 128817 h 77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7841" h="772886" fill="none" extrusionOk="0">
                <a:moveTo>
                  <a:pt x="0" y="128817"/>
                </a:moveTo>
                <a:cubicBezTo>
                  <a:pt x="4156" y="59459"/>
                  <a:pt x="70092" y="-11665"/>
                  <a:pt x="128817" y="0"/>
                </a:cubicBezTo>
                <a:cubicBezTo>
                  <a:pt x="309877" y="-5494"/>
                  <a:pt x="461449" y="20227"/>
                  <a:pt x="673843" y="0"/>
                </a:cubicBezTo>
                <a:cubicBezTo>
                  <a:pt x="886237" y="-20227"/>
                  <a:pt x="1017682" y="7407"/>
                  <a:pt x="1131665" y="0"/>
                </a:cubicBezTo>
                <a:cubicBezTo>
                  <a:pt x="1245648" y="-7407"/>
                  <a:pt x="1566054" y="4089"/>
                  <a:pt x="1676690" y="0"/>
                </a:cubicBezTo>
                <a:cubicBezTo>
                  <a:pt x="1787326" y="-4089"/>
                  <a:pt x="1928539" y="3554"/>
                  <a:pt x="2134512" y="0"/>
                </a:cubicBezTo>
                <a:cubicBezTo>
                  <a:pt x="2340485" y="-3554"/>
                  <a:pt x="2478461" y="10406"/>
                  <a:pt x="2592334" y="0"/>
                </a:cubicBezTo>
                <a:cubicBezTo>
                  <a:pt x="2706207" y="-10406"/>
                  <a:pt x="2942843" y="26181"/>
                  <a:pt x="3137360" y="0"/>
                </a:cubicBezTo>
                <a:cubicBezTo>
                  <a:pt x="3331877" y="-26181"/>
                  <a:pt x="3410879" y="23384"/>
                  <a:pt x="3551579" y="0"/>
                </a:cubicBezTo>
                <a:cubicBezTo>
                  <a:pt x="3692279" y="-23384"/>
                  <a:pt x="4127447" y="86495"/>
                  <a:pt x="4489024" y="0"/>
                </a:cubicBezTo>
                <a:cubicBezTo>
                  <a:pt x="4564052" y="2354"/>
                  <a:pt x="4630702" y="71457"/>
                  <a:pt x="4617841" y="128817"/>
                </a:cubicBezTo>
                <a:cubicBezTo>
                  <a:pt x="4652104" y="333792"/>
                  <a:pt x="4611019" y="413838"/>
                  <a:pt x="4617841" y="644069"/>
                </a:cubicBezTo>
                <a:cubicBezTo>
                  <a:pt x="4615163" y="697518"/>
                  <a:pt x="4549955" y="783671"/>
                  <a:pt x="4489024" y="772886"/>
                </a:cubicBezTo>
                <a:cubicBezTo>
                  <a:pt x="4348114" y="819479"/>
                  <a:pt x="4254417" y="733986"/>
                  <a:pt x="4074804" y="772886"/>
                </a:cubicBezTo>
                <a:cubicBezTo>
                  <a:pt x="3895191" y="811786"/>
                  <a:pt x="3772815" y="765481"/>
                  <a:pt x="3616983" y="772886"/>
                </a:cubicBezTo>
                <a:cubicBezTo>
                  <a:pt x="3461151" y="780291"/>
                  <a:pt x="3302855" y="760924"/>
                  <a:pt x="3028355" y="772886"/>
                </a:cubicBezTo>
                <a:cubicBezTo>
                  <a:pt x="2753855" y="784848"/>
                  <a:pt x="2763745" y="741633"/>
                  <a:pt x="2570533" y="772886"/>
                </a:cubicBezTo>
                <a:cubicBezTo>
                  <a:pt x="2377321" y="804139"/>
                  <a:pt x="2182739" y="715261"/>
                  <a:pt x="2025507" y="772886"/>
                </a:cubicBezTo>
                <a:cubicBezTo>
                  <a:pt x="1868275" y="830511"/>
                  <a:pt x="1751529" y="748145"/>
                  <a:pt x="1611287" y="772886"/>
                </a:cubicBezTo>
                <a:cubicBezTo>
                  <a:pt x="1471045" y="797627"/>
                  <a:pt x="1379842" y="735188"/>
                  <a:pt x="1153466" y="772886"/>
                </a:cubicBezTo>
                <a:cubicBezTo>
                  <a:pt x="927090" y="810584"/>
                  <a:pt x="407038" y="664467"/>
                  <a:pt x="128817" y="772886"/>
                </a:cubicBezTo>
                <a:cubicBezTo>
                  <a:pt x="59060" y="751923"/>
                  <a:pt x="-1752" y="711314"/>
                  <a:pt x="0" y="644069"/>
                </a:cubicBezTo>
                <a:cubicBezTo>
                  <a:pt x="-27554" y="439070"/>
                  <a:pt x="59294" y="301657"/>
                  <a:pt x="0" y="128817"/>
                </a:cubicBezTo>
                <a:close/>
              </a:path>
              <a:path w="4617841" h="772886" stroke="0" extrusionOk="0">
                <a:moveTo>
                  <a:pt x="0" y="128817"/>
                </a:moveTo>
                <a:cubicBezTo>
                  <a:pt x="-9652" y="65750"/>
                  <a:pt x="64823" y="-18466"/>
                  <a:pt x="128817" y="0"/>
                </a:cubicBezTo>
                <a:cubicBezTo>
                  <a:pt x="244478" y="-33376"/>
                  <a:pt x="394336" y="44860"/>
                  <a:pt x="543037" y="0"/>
                </a:cubicBezTo>
                <a:cubicBezTo>
                  <a:pt x="691738" y="-44860"/>
                  <a:pt x="791212" y="33773"/>
                  <a:pt x="1000858" y="0"/>
                </a:cubicBezTo>
                <a:cubicBezTo>
                  <a:pt x="1210504" y="-33773"/>
                  <a:pt x="1349078" y="26730"/>
                  <a:pt x="1589486" y="0"/>
                </a:cubicBezTo>
                <a:cubicBezTo>
                  <a:pt x="1829894" y="-26730"/>
                  <a:pt x="1886745" y="14946"/>
                  <a:pt x="2134512" y="0"/>
                </a:cubicBezTo>
                <a:cubicBezTo>
                  <a:pt x="2382279" y="-14946"/>
                  <a:pt x="2398553" y="32183"/>
                  <a:pt x="2548732" y="0"/>
                </a:cubicBezTo>
                <a:cubicBezTo>
                  <a:pt x="2698911" y="-32183"/>
                  <a:pt x="2926603" y="34489"/>
                  <a:pt x="3050156" y="0"/>
                </a:cubicBezTo>
                <a:cubicBezTo>
                  <a:pt x="3173709" y="-34489"/>
                  <a:pt x="3401789" y="6490"/>
                  <a:pt x="3595182" y="0"/>
                </a:cubicBezTo>
                <a:cubicBezTo>
                  <a:pt x="3788575" y="-6490"/>
                  <a:pt x="4176398" y="34390"/>
                  <a:pt x="4489024" y="0"/>
                </a:cubicBezTo>
                <a:cubicBezTo>
                  <a:pt x="4556560" y="-683"/>
                  <a:pt x="4607197" y="54452"/>
                  <a:pt x="4617841" y="128817"/>
                </a:cubicBezTo>
                <a:cubicBezTo>
                  <a:pt x="4628046" y="294406"/>
                  <a:pt x="4565918" y="459001"/>
                  <a:pt x="4617841" y="644069"/>
                </a:cubicBezTo>
                <a:cubicBezTo>
                  <a:pt x="4629729" y="712142"/>
                  <a:pt x="4559726" y="782048"/>
                  <a:pt x="4489024" y="772886"/>
                </a:cubicBezTo>
                <a:cubicBezTo>
                  <a:pt x="4406045" y="810281"/>
                  <a:pt x="4195932" y="737268"/>
                  <a:pt x="4074804" y="772886"/>
                </a:cubicBezTo>
                <a:cubicBezTo>
                  <a:pt x="3953676" y="808504"/>
                  <a:pt x="3836351" y="724989"/>
                  <a:pt x="3660585" y="772886"/>
                </a:cubicBezTo>
                <a:cubicBezTo>
                  <a:pt x="3484819" y="820783"/>
                  <a:pt x="3312125" y="751408"/>
                  <a:pt x="3159161" y="772886"/>
                </a:cubicBezTo>
                <a:cubicBezTo>
                  <a:pt x="3006197" y="794364"/>
                  <a:pt x="2883725" y="751505"/>
                  <a:pt x="2744941" y="772886"/>
                </a:cubicBezTo>
                <a:cubicBezTo>
                  <a:pt x="2606157" y="794267"/>
                  <a:pt x="2474216" y="760197"/>
                  <a:pt x="2243517" y="772886"/>
                </a:cubicBezTo>
                <a:cubicBezTo>
                  <a:pt x="2012818" y="785575"/>
                  <a:pt x="1988763" y="772394"/>
                  <a:pt x="1829298" y="772886"/>
                </a:cubicBezTo>
                <a:cubicBezTo>
                  <a:pt x="1669833" y="773378"/>
                  <a:pt x="1496148" y="709252"/>
                  <a:pt x="1240670" y="772886"/>
                </a:cubicBezTo>
                <a:cubicBezTo>
                  <a:pt x="985192" y="836520"/>
                  <a:pt x="944011" y="714850"/>
                  <a:pt x="695644" y="772886"/>
                </a:cubicBezTo>
                <a:cubicBezTo>
                  <a:pt x="447277" y="830922"/>
                  <a:pt x="341469" y="737349"/>
                  <a:pt x="128817" y="772886"/>
                </a:cubicBezTo>
                <a:cubicBezTo>
                  <a:pt x="53764" y="753427"/>
                  <a:pt x="13553" y="701364"/>
                  <a:pt x="0" y="644069"/>
                </a:cubicBezTo>
                <a:cubicBezTo>
                  <a:pt x="-10545" y="503780"/>
                  <a:pt x="30589" y="310139"/>
                  <a:pt x="0" y="128817"/>
                </a:cubicBezTo>
                <a:close/>
              </a:path>
            </a:pathLst>
          </a:custGeom>
          <a:solidFill>
            <a:schemeClr val="accent2">
              <a:lumMod val="40000"/>
              <a:lumOff val="60000"/>
            </a:schemeClr>
          </a:solidFill>
          <a:ln>
            <a:extLst>
              <a:ext uri="{C807C97D-BFC1-408E-A445-0C87EB9F89A2}">
                <ask:lineSketchStyleProps xmlns:ask="http://schemas.microsoft.com/office/drawing/2018/sketchyshapes" sd="4257562635">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222222"/>
                </a:solidFill>
                <a:effectLst/>
                <a:latin typeface="BIZ UDPゴシック" panose="020B0400000000000000" pitchFamily="50" charset="-128"/>
                <a:ea typeface="BIZ UDPゴシック" panose="020B0400000000000000" pitchFamily="50" charset="-128"/>
              </a:rPr>
              <a:t>三環式ジエステルプラスチック前駆体</a:t>
            </a:r>
            <a:endParaRPr lang="en-US" altLang="ja-JP" b="0" i="0" dirty="0">
              <a:solidFill>
                <a:srgbClr val="222222"/>
              </a:solidFill>
              <a:effectLst/>
              <a:latin typeface="BIZ UDPゴシック" panose="020B0400000000000000" pitchFamily="50" charset="-128"/>
              <a:ea typeface="BIZ UDPゴシック" panose="020B0400000000000000" pitchFamily="50" charset="-128"/>
            </a:endParaRPr>
          </a:p>
          <a:p>
            <a:pPr algn="ctr"/>
            <a:r>
              <a:rPr lang="ja-JP" altLang="en-US" b="0" i="0" dirty="0">
                <a:solidFill>
                  <a:srgbClr val="222222"/>
                </a:solidFill>
                <a:effectLst/>
                <a:latin typeface="BIZ UDPゴシック" panose="020B0400000000000000" pitchFamily="50" charset="-128"/>
                <a:ea typeface="BIZ UDPゴシック" panose="020B0400000000000000" pitchFamily="50" charset="-128"/>
              </a:rPr>
              <a:t>直接変換</a:t>
            </a:r>
            <a:endParaRPr kumimoji="1" lang="ja-JP" altLang="en-US" b="1" dirty="0">
              <a:latin typeface="BIZ UDPゴシック" panose="020B0400000000000000" pitchFamily="50" charset="-128"/>
              <a:ea typeface="BIZ UDPゴシック" panose="020B0400000000000000" pitchFamily="50" charset="-128"/>
            </a:endParaRPr>
          </a:p>
        </p:txBody>
      </p:sp>
      <p:sp>
        <p:nvSpPr>
          <p:cNvPr id="5" name="十字形 4">
            <a:extLst>
              <a:ext uri="{FF2B5EF4-FFF2-40B4-BE49-F238E27FC236}">
                <a16:creationId xmlns:a16="http://schemas.microsoft.com/office/drawing/2014/main" id="{2544D398-B1DE-4B92-B22C-19B5DDEFC1C1}"/>
              </a:ext>
            </a:extLst>
          </p:cNvPr>
          <p:cNvSpPr/>
          <p:nvPr/>
        </p:nvSpPr>
        <p:spPr>
          <a:xfrm>
            <a:off x="2767118" y="690684"/>
            <a:ext cx="381000" cy="441430"/>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1C276C7-A6ED-4A6D-A6E6-F471281C2E58}"/>
              </a:ext>
            </a:extLst>
          </p:cNvPr>
          <p:cNvSpPr txBox="1"/>
          <p:nvPr/>
        </p:nvSpPr>
        <p:spPr>
          <a:xfrm>
            <a:off x="4823492" y="22044"/>
            <a:ext cx="7368508" cy="369332"/>
          </a:xfrm>
          <a:prstGeom prst="rect">
            <a:avLst/>
          </a:prstGeom>
          <a:noFill/>
        </p:spPr>
        <p:txBody>
          <a:bodyPr wrap="square">
            <a:spAutoFit/>
          </a:bodyPr>
          <a:lstStyle/>
          <a:p>
            <a:pPr algn="l"/>
            <a:r>
              <a:rPr lang="en-US" altLang="ja-JP" b="1" i="0" dirty="0">
                <a:solidFill>
                  <a:srgbClr val="222222"/>
                </a:solidFill>
                <a:effectLst/>
                <a:latin typeface="Harding"/>
              </a:rPr>
              <a:t>Sustainable polyesters via direct functionalization of lignocellulosic sugars</a:t>
            </a:r>
          </a:p>
        </p:txBody>
      </p:sp>
      <p:sp>
        <p:nvSpPr>
          <p:cNvPr id="22" name="テキスト ボックス 21">
            <a:extLst>
              <a:ext uri="{FF2B5EF4-FFF2-40B4-BE49-F238E27FC236}">
                <a16:creationId xmlns:a16="http://schemas.microsoft.com/office/drawing/2014/main" id="{B249FB54-BE7B-4EB9-9915-63C088FD3AA1}"/>
              </a:ext>
            </a:extLst>
          </p:cNvPr>
          <p:cNvSpPr txBox="1"/>
          <p:nvPr/>
        </p:nvSpPr>
        <p:spPr>
          <a:xfrm>
            <a:off x="1360716" y="6638053"/>
            <a:ext cx="9470572" cy="276999"/>
          </a:xfrm>
          <a:prstGeom prst="rect">
            <a:avLst/>
          </a:prstGeom>
          <a:noFill/>
        </p:spPr>
        <p:txBody>
          <a:bodyPr wrap="square">
            <a:spAutoFit/>
          </a:bodyPr>
          <a:lstStyle/>
          <a:p>
            <a:pPr algn="ctr"/>
            <a:r>
              <a:rPr lang="en-US" altLang="ja-JP" sz="1200" dirty="0">
                <a:latin typeface="Amasis MT Pro Black" panose="02040A04050005020304" pitchFamily="18" charset="0"/>
              </a:rPr>
              <a:t>https://actu.epfl.ch/news/new-pet-like-plastic-made-directly-from-waste-biom/</a:t>
            </a:r>
            <a:endParaRPr lang="ja-JP" altLang="en-US" sz="1200" dirty="0">
              <a:latin typeface="Amasis MT Pro Black" panose="02040A04050005020304" pitchFamily="18" charset="0"/>
            </a:endParaRPr>
          </a:p>
        </p:txBody>
      </p:sp>
      <p:sp>
        <p:nvSpPr>
          <p:cNvPr id="23" name="object 8">
            <a:extLst>
              <a:ext uri="{FF2B5EF4-FFF2-40B4-BE49-F238E27FC236}">
                <a16:creationId xmlns:a16="http://schemas.microsoft.com/office/drawing/2014/main" id="{9E909C03-A8A3-4C83-B466-6DF2B776E484}"/>
              </a:ext>
            </a:extLst>
          </p:cNvPr>
          <p:cNvSpPr/>
          <p:nvPr/>
        </p:nvSpPr>
        <p:spPr>
          <a:xfrm>
            <a:off x="10332128" y="2902773"/>
            <a:ext cx="1649278" cy="1766382"/>
          </a:xfrm>
          <a:prstGeom prst="rect">
            <a:avLst/>
          </a:prstGeom>
          <a:blipFill>
            <a:blip r:embed="rId3" cstate="print"/>
            <a:stretch>
              <a:fillRect/>
            </a:stretch>
          </a:blipFill>
        </p:spPr>
        <p:txBody>
          <a:bodyPr wrap="square" lIns="0" tIns="0" rIns="0" bIns="0" rtlCol="0"/>
          <a:lstStyle/>
          <a:p>
            <a:endParaRPr dirty="0"/>
          </a:p>
        </p:txBody>
      </p:sp>
      <p:sp>
        <p:nvSpPr>
          <p:cNvPr id="24" name="object 8">
            <a:extLst>
              <a:ext uri="{FF2B5EF4-FFF2-40B4-BE49-F238E27FC236}">
                <a16:creationId xmlns:a16="http://schemas.microsoft.com/office/drawing/2014/main" id="{AA0ABD6F-C266-4DBF-89A0-1E4CC69AFCCD}"/>
              </a:ext>
            </a:extLst>
          </p:cNvPr>
          <p:cNvSpPr/>
          <p:nvPr/>
        </p:nvSpPr>
        <p:spPr>
          <a:xfrm>
            <a:off x="0" y="1493313"/>
            <a:ext cx="1625268" cy="1097488"/>
          </a:xfrm>
          <a:prstGeom prst="rect">
            <a:avLst/>
          </a:prstGeom>
          <a:blipFill>
            <a:blip r:embed="rId4" cstate="print"/>
            <a:stretch>
              <a:fillRect/>
            </a:stretch>
          </a:blipFill>
        </p:spPr>
        <p:txBody>
          <a:bodyPr wrap="square" lIns="0" tIns="0" rIns="0" bIns="0" rtlCol="0"/>
          <a:lstStyle/>
          <a:p>
            <a:endParaRPr/>
          </a:p>
        </p:txBody>
      </p:sp>
      <p:sp>
        <p:nvSpPr>
          <p:cNvPr id="14" name="テキスト ボックス 13">
            <a:extLst>
              <a:ext uri="{FF2B5EF4-FFF2-40B4-BE49-F238E27FC236}">
                <a16:creationId xmlns:a16="http://schemas.microsoft.com/office/drawing/2014/main" id="{7A35E3F6-7525-424F-8EF8-8A485E540800}"/>
              </a:ext>
            </a:extLst>
          </p:cNvPr>
          <p:cNvSpPr txBox="1"/>
          <p:nvPr/>
        </p:nvSpPr>
        <p:spPr>
          <a:xfrm>
            <a:off x="-1" y="128"/>
            <a:ext cx="4669971" cy="369332"/>
          </a:xfrm>
          <a:prstGeom prst="rect">
            <a:avLst/>
          </a:prstGeom>
          <a:solidFill>
            <a:schemeClr val="accent2">
              <a:lumMod val="75000"/>
            </a:schemeClr>
          </a:solidFill>
        </p:spPr>
        <p:txBody>
          <a:bodyPr wrap="square" rtlCol="0">
            <a:spAutoFit/>
          </a:bodyPr>
          <a:lstStyle/>
          <a:p>
            <a:r>
              <a:rPr kumimoji="1" lang="en-US" altLang="ja-JP"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参考</a:t>
            </a:r>
            <a:r>
              <a:rPr kumimoji="1" lang="en-US" altLang="ja-JP"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リグニンからバイオプラスチック（</a:t>
            </a:r>
            <a:r>
              <a:rPr kumimoji="1" lang="en-US" altLang="ja-JP" dirty="0">
                <a:latin typeface="BIZ UDP明朝 Medium" panose="02020500000000000000" pitchFamily="18" charset="-128"/>
                <a:ea typeface="BIZ UDP明朝 Medium" panose="02020500000000000000" pitchFamily="18" charset="-128"/>
              </a:rPr>
              <a:t>2</a:t>
            </a:r>
            <a:r>
              <a:rPr kumimoji="1" lang="ja-JP" altLang="en-US" dirty="0">
                <a:latin typeface="BIZ UDP明朝 Medium" panose="02020500000000000000" pitchFamily="18" charset="-128"/>
                <a:ea typeface="BIZ UDP明朝 Medium" panose="02020500000000000000" pitchFamily="18" charset="-128"/>
              </a:rPr>
              <a:t>）</a:t>
            </a:r>
          </a:p>
        </p:txBody>
      </p:sp>
    </p:spTree>
    <p:extLst>
      <p:ext uri="{BB962C8B-B14F-4D97-AF65-F5344CB8AC3E}">
        <p14:creationId xmlns:p14="http://schemas.microsoft.com/office/powerpoint/2010/main" val="1789691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14EB161-D866-DB67-AB23-FA2E848DD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476" y="602883"/>
            <a:ext cx="6480266" cy="540022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C79BCD1-C6A9-C504-94BB-938934297833}"/>
              </a:ext>
            </a:extLst>
          </p:cNvPr>
          <p:cNvSpPr txBox="1"/>
          <p:nvPr/>
        </p:nvSpPr>
        <p:spPr>
          <a:xfrm>
            <a:off x="5587092" y="5640231"/>
            <a:ext cx="6674577" cy="276999"/>
          </a:xfrm>
          <a:prstGeom prst="rect">
            <a:avLst/>
          </a:prstGeom>
          <a:no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https://www.jbc.org/article/S0021-9258(22)00311-8/fulltext</a:t>
            </a:r>
            <a:endParaRPr lang="ja-JP" altLang="en-US" sz="12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2982443D-A505-4AE9-8198-5C875E2EA8E3}"/>
              </a:ext>
            </a:extLst>
          </p:cNvPr>
          <p:cNvSpPr txBox="1"/>
          <p:nvPr/>
        </p:nvSpPr>
        <p:spPr>
          <a:xfrm>
            <a:off x="1" y="6211669"/>
            <a:ext cx="12192000" cy="646331"/>
          </a:xfrm>
          <a:prstGeom prst="rect">
            <a:avLst/>
          </a:prstGeom>
          <a:noFill/>
        </p:spPr>
        <p:txBody>
          <a:bodyPr wrap="square">
            <a:spAutoFit/>
          </a:bodyPr>
          <a:lstStyle/>
          <a:p>
            <a:pPr algn="ctr"/>
            <a:r>
              <a:rPr lang="ja-JP" altLang="en-US" b="0" i="0" dirty="0">
                <a:solidFill>
                  <a:srgbClr val="505050"/>
                </a:solidFill>
                <a:effectLst/>
                <a:latin typeface="Amasis MT Pro Black" panose="02040A04050005020304" pitchFamily="18" charset="0"/>
                <a:ea typeface="Meiryo UI" panose="020B0604030504040204" pitchFamily="50" charset="-128"/>
              </a:rPr>
              <a:t>放線菌</a:t>
            </a:r>
            <a:r>
              <a:rPr lang="en-US" altLang="ja-JP" b="0" i="1" dirty="0">
                <a:solidFill>
                  <a:srgbClr val="505050"/>
                </a:solidFill>
                <a:effectLst/>
                <a:latin typeface="Amasis MT Pro Black" panose="02040A04050005020304" pitchFamily="18" charset="0"/>
                <a:ea typeface="Meiryo UI" panose="020B0604030504040204" pitchFamily="50" charset="-128"/>
              </a:rPr>
              <a:t>Rhodococcus </a:t>
            </a:r>
            <a:r>
              <a:rPr lang="en-US" altLang="ja-JP" b="0" i="1" dirty="0" err="1">
                <a:solidFill>
                  <a:srgbClr val="505050"/>
                </a:solidFill>
                <a:effectLst/>
                <a:latin typeface="Amasis MT Pro Black" panose="02040A04050005020304" pitchFamily="18" charset="0"/>
                <a:ea typeface="Meiryo UI" panose="020B0604030504040204" pitchFamily="50" charset="-128"/>
              </a:rPr>
              <a:t>jostii</a:t>
            </a:r>
            <a:r>
              <a:rPr lang="ja-JP" altLang="en-US" b="0" i="0" dirty="0">
                <a:solidFill>
                  <a:srgbClr val="505050"/>
                </a:solidFill>
                <a:effectLst/>
                <a:latin typeface="Amasis MT Pro Black" panose="02040A04050005020304" pitchFamily="18" charset="0"/>
                <a:ea typeface="Meiryo UI" panose="020B0604030504040204" pitchFamily="50" charset="-128"/>
              </a:rPr>
              <a:t> </a:t>
            </a:r>
            <a:r>
              <a:rPr lang="en-US" altLang="ja-JP" b="0" i="0" dirty="0">
                <a:solidFill>
                  <a:srgbClr val="505050"/>
                </a:solidFill>
                <a:effectLst/>
                <a:latin typeface="Amasis MT Pro Black" panose="02040A04050005020304" pitchFamily="18" charset="0"/>
                <a:ea typeface="Meiryo UI" panose="020B0604030504040204" pitchFamily="50" charset="-128"/>
              </a:rPr>
              <a:t>RHA1</a:t>
            </a:r>
            <a:r>
              <a:rPr lang="ja-JP" altLang="en-US" b="0" i="0" dirty="0">
                <a:solidFill>
                  <a:srgbClr val="505050"/>
                </a:solidFill>
                <a:effectLst/>
                <a:latin typeface="Amasis MT Pro Black" panose="02040A04050005020304" pitchFamily="18" charset="0"/>
                <a:ea typeface="Meiryo UI" panose="020B0604030504040204" pitchFamily="50" charset="-128"/>
              </a:rPr>
              <a:t>は、驚くほど多様な芳香族化合物で増殖し、ポリ塩化ビフェニルの分解から、</a:t>
            </a:r>
            <a:endParaRPr lang="en-US" altLang="ja-JP" b="0" i="0" dirty="0">
              <a:solidFill>
                <a:srgbClr val="505050"/>
              </a:solidFill>
              <a:effectLst/>
              <a:latin typeface="Amasis MT Pro Black" panose="02040A04050005020304" pitchFamily="18" charset="0"/>
              <a:ea typeface="Meiryo UI" panose="020B0604030504040204" pitchFamily="50" charset="-128"/>
            </a:endParaRPr>
          </a:p>
          <a:p>
            <a:pPr algn="ctr"/>
            <a:r>
              <a:rPr lang="ja-JP" altLang="en-US" b="0" i="0" dirty="0">
                <a:solidFill>
                  <a:srgbClr val="505050"/>
                </a:solidFill>
                <a:effectLst/>
                <a:latin typeface="Amasis MT Pro Black" panose="02040A04050005020304" pitchFamily="18" charset="0"/>
                <a:ea typeface="Meiryo UI" panose="020B0604030504040204" pitchFamily="50" charset="-128"/>
              </a:rPr>
              <a:t>バイオマスの十分に活用されていない成分であるリグニンの価値化に至るまでの用途で研究されています～</a:t>
            </a:r>
            <a:endParaRPr lang="ja-JP" altLang="en-US" dirty="0">
              <a:latin typeface="Amasis MT Pro Black" panose="02040A04050005020304" pitchFamily="18" charset="0"/>
              <a:ea typeface="Meiryo UI" panose="020B0604030504040204" pitchFamily="50" charset="-128"/>
            </a:endParaRPr>
          </a:p>
        </p:txBody>
      </p:sp>
      <p:pic>
        <p:nvPicPr>
          <p:cNvPr id="1026" name="Picture 2" descr="好気性トリクロロエチレン分解菌">
            <a:extLst>
              <a:ext uri="{FF2B5EF4-FFF2-40B4-BE49-F238E27FC236}">
                <a16:creationId xmlns:a16="http://schemas.microsoft.com/office/drawing/2014/main" id="{925694D1-4D75-4B2D-8D27-1FF8B7D9C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89" y="879476"/>
            <a:ext cx="4808982" cy="245373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7C350338-B62C-4144-B7A4-9B571682DFE1}"/>
              </a:ext>
            </a:extLst>
          </p:cNvPr>
          <p:cNvSpPr txBox="1"/>
          <p:nvPr/>
        </p:nvSpPr>
        <p:spPr>
          <a:xfrm>
            <a:off x="608567" y="3333206"/>
            <a:ext cx="4808982" cy="2308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https://www.nite.go.jp/nbrc/industry/other/bioreme2014/chem_degrader.html</a:t>
            </a:r>
            <a:endParaRPr lang="ja-JP" altLang="en-US" sz="900" dirty="0">
              <a:latin typeface="Meiryo UI" panose="020B0604030504040204" pitchFamily="50" charset="-128"/>
              <a:ea typeface="Meiryo UI" panose="020B0604030504040204" pitchFamily="50" charset="-128"/>
            </a:endParaRPr>
          </a:p>
        </p:txBody>
      </p:sp>
      <p:pic>
        <p:nvPicPr>
          <p:cNvPr id="1028" name="Picture 4" descr="好気性トリクロロエチレン分解菌分解化学物質">
            <a:extLst>
              <a:ext uri="{FF2B5EF4-FFF2-40B4-BE49-F238E27FC236}">
                <a16:creationId xmlns:a16="http://schemas.microsoft.com/office/drawing/2014/main" id="{6F704903-0B5C-4482-8317-D817DE1D4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21" y="3858477"/>
            <a:ext cx="5186228" cy="131296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1239860-094F-4ACD-875F-D45280B13364}"/>
              </a:ext>
            </a:extLst>
          </p:cNvPr>
          <p:cNvSpPr txBox="1"/>
          <p:nvPr/>
        </p:nvSpPr>
        <p:spPr>
          <a:xfrm>
            <a:off x="504065" y="5149178"/>
            <a:ext cx="4808982" cy="2308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https://www.nite.go.jp/nbrc/industry/other/bioreme2014/chem_degrader.html</a:t>
            </a:r>
            <a:endParaRPr lang="ja-JP" altLang="en-US" sz="9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4B773DF8-9AE4-47CE-8547-B0F4955315E1}"/>
              </a:ext>
            </a:extLst>
          </p:cNvPr>
          <p:cNvSpPr txBox="1"/>
          <p:nvPr/>
        </p:nvSpPr>
        <p:spPr>
          <a:xfrm>
            <a:off x="0" y="128"/>
            <a:ext cx="3275046" cy="369332"/>
          </a:xfrm>
          <a:prstGeom prst="rect">
            <a:avLst/>
          </a:prstGeom>
          <a:solidFill>
            <a:schemeClr val="accent2">
              <a:lumMod val="75000"/>
            </a:schemeClr>
          </a:solidFill>
        </p:spPr>
        <p:txBody>
          <a:bodyPr wrap="square" rtlCol="0">
            <a:spAutoFit/>
          </a:bodyPr>
          <a:lstStyle/>
          <a:p>
            <a:r>
              <a:rPr kumimoji="1" lang="en-US" altLang="ja-JP" dirty="0">
                <a:solidFill>
                  <a:schemeClr val="bg1"/>
                </a:solidFill>
                <a:latin typeface="BIZ UDP明朝 Medium" panose="02020500000000000000" pitchFamily="18" charset="-128"/>
                <a:ea typeface="BIZ UDP明朝 Medium" panose="02020500000000000000" pitchFamily="18" charset="-128"/>
              </a:rPr>
              <a:t>【</a:t>
            </a:r>
            <a:r>
              <a:rPr kumimoji="1" lang="ja-JP" altLang="en-US" dirty="0">
                <a:solidFill>
                  <a:schemeClr val="bg1"/>
                </a:solidFill>
                <a:latin typeface="BIZ UDP明朝 Medium" panose="02020500000000000000" pitchFamily="18" charset="-128"/>
                <a:ea typeface="BIZ UDP明朝 Medium" panose="02020500000000000000" pitchFamily="18" charset="-128"/>
              </a:rPr>
              <a:t>参考</a:t>
            </a:r>
            <a:r>
              <a:rPr kumimoji="1" lang="en-US" altLang="ja-JP" dirty="0">
                <a:solidFill>
                  <a:schemeClr val="bg1"/>
                </a:solidFill>
                <a:latin typeface="BIZ UDP明朝 Medium" panose="02020500000000000000" pitchFamily="18" charset="-128"/>
                <a:ea typeface="BIZ UDP明朝 Medium" panose="02020500000000000000" pitchFamily="18" charset="-128"/>
              </a:rPr>
              <a:t>】</a:t>
            </a:r>
            <a:r>
              <a:rPr kumimoji="1" lang="ja-JP" altLang="en-US" dirty="0">
                <a:solidFill>
                  <a:schemeClr val="bg1"/>
                </a:solidFill>
                <a:latin typeface="BIZ UDP明朝 Medium" panose="02020500000000000000" pitchFamily="18" charset="-128"/>
                <a:ea typeface="BIZ UDP明朝 Medium" panose="02020500000000000000" pitchFamily="18" charset="-128"/>
              </a:rPr>
              <a:t>リグニンを分解放線菌</a:t>
            </a:r>
          </a:p>
        </p:txBody>
      </p:sp>
      <p:sp>
        <p:nvSpPr>
          <p:cNvPr id="12" name="テキスト ボックス 11">
            <a:extLst>
              <a:ext uri="{FF2B5EF4-FFF2-40B4-BE49-F238E27FC236}">
                <a16:creationId xmlns:a16="http://schemas.microsoft.com/office/drawing/2014/main" id="{1893ACEF-7BEC-459F-893C-766D5633A5A4}"/>
              </a:ext>
            </a:extLst>
          </p:cNvPr>
          <p:cNvSpPr txBox="1"/>
          <p:nvPr/>
        </p:nvSpPr>
        <p:spPr>
          <a:xfrm>
            <a:off x="1" y="382104"/>
            <a:ext cx="12192000" cy="461665"/>
          </a:xfrm>
          <a:prstGeom prst="rect">
            <a:avLst/>
          </a:prstGeom>
          <a:noFill/>
        </p:spPr>
        <p:txBody>
          <a:bodyPr wrap="square" rtlCol="0">
            <a:spAutoFit/>
          </a:bodyPr>
          <a:lstStyle/>
          <a:p>
            <a:pPr algn="ctr"/>
            <a:r>
              <a:rPr kumimoji="1" lang="ja-JP" altLang="en-US" sz="2400" b="1" dirty="0">
                <a:solidFill>
                  <a:schemeClr val="accent2">
                    <a:lumMod val="75000"/>
                  </a:schemeClr>
                </a:solidFill>
                <a:latin typeface="Meiryo UI" panose="020B0604030504040204" pitchFamily="50" charset="-128"/>
                <a:ea typeface="Meiryo UI" panose="020B0604030504040204" pitchFamily="50" charset="-128"/>
              </a:rPr>
              <a:t>リグニン</a:t>
            </a:r>
            <a:r>
              <a:rPr kumimoji="1" lang="ja-JP" altLang="en-US" sz="2400" b="1" dirty="0">
                <a:latin typeface="Meiryo UI" panose="020B0604030504040204" pitchFamily="50" charset="-128"/>
                <a:ea typeface="Meiryo UI" panose="020B0604030504040204" pitchFamily="50" charset="-128"/>
              </a:rPr>
              <a:t>や</a:t>
            </a:r>
            <a:r>
              <a:rPr kumimoji="1" lang="ja-JP" altLang="en-US" sz="2400" b="1" dirty="0">
                <a:solidFill>
                  <a:schemeClr val="accent4">
                    <a:lumMod val="50000"/>
                  </a:schemeClr>
                </a:solidFill>
                <a:latin typeface="Meiryo UI" panose="020B0604030504040204" pitchFamily="50" charset="-128"/>
                <a:ea typeface="Meiryo UI" panose="020B0604030504040204" pitchFamily="50" charset="-128"/>
              </a:rPr>
              <a:t>芳香族化合物</a:t>
            </a:r>
            <a:r>
              <a:rPr kumimoji="1" lang="ja-JP" altLang="en-US" sz="2400" b="1" dirty="0">
                <a:latin typeface="Meiryo UI" panose="020B0604030504040204" pitchFamily="50" charset="-128"/>
                <a:ea typeface="Meiryo UI" panose="020B0604030504040204" pitchFamily="50" charset="-128"/>
              </a:rPr>
              <a:t>を分解する放線菌 </a:t>
            </a:r>
            <a:r>
              <a:rPr kumimoji="1" lang="en-US" altLang="ja-JP" sz="2400" b="1" dirty="0">
                <a:solidFill>
                  <a:srgbClr val="C00000"/>
                </a:solidFill>
                <a:latin typeface="Amasis MT Pro Black" panose="02040A04050005020304" pitchFamily="18" charset="0"/>
                <a:ea typeface="Meiryo UI" panose="020B0604030504040204" pitchFamily="50" charset="-128"/>
              </a:rPr>
              <a:t>Rhodococcus </a:t>
            </a:r>
            <a:r>
              <a:rPr kumimoji="1" lang="en-US" altLang="ja-JP" sz="2400" b="1" dirty="0" err="1">
                <a:solidFill>
                  <a:srgbClr val="C00000"/>
                </a:solidFill>
                <a:latin typeface="Amasis MT Pro Black" panose="02040A04050005020304" pitchFamily="18" charset="0"/>
                <a:ea typeface="Meiryo UI" panose="020B0604030504040204" pitchFamily="50" charset="-128"/>
              </a:rPr>
              <a:t>jostii</a:t>
            </a:r>
            <a:r>
              <a:rPr kumimoji="1" lang="en-US" altLang="ja-JP" sz="2400" b="1" dirty="0">
                <a:solidFill>
                  <a:srgbClr val="C00000"/>
                </a:solidFill>
                <a:latin typeface="Amasis MT Pro Black" panose="02040A04050005020304" pitchFamily="18" charset="0"/>
                <a:ea typeface="Meiryo UI" panose="020B0604030504040204" pitchFamily="50" charset="-128"/>
              </a:rPr>
              <a:t> RHA1</a:t>
            </a:r>
            <a:r>
              <a:rPr kumimoji="1" lang="ja-JP" altLang="en-US" sz="2400" b="1" dirty="0">
                <a:latin typeface="Meiryo UI" panose="020B0604030504040204" pitchFamily="50" charset="-128"/>
                <a:ea typeface="Meiryo UI" panose="020B0604030504040204" pitchFamily="50" charset="-128"/>
              </a:rPr>
              <a:t>に注目</a:t>
            </a:r>
          </a:p>
        </p:txBody>
      </p:sp>
      <p:sp>
        <p:nvSpPr>
          <p:cNvPr id="14" name="テキスト ボックス 13">
            <a:extLst>
              <a:ext uri="{FF2B5EF4-FFF2-40B4-BE49-F238E27FC236}">
                <a16:creationId xmlns:a16="http://schemas.microsoft.com/office/drawing/2014/main" id="{86DFA395-3D02-4D01-8A93-DD8387DB61CE}"/>
              </a:ext>
            </a:extLst>
          </p:cNvPr>
          <p:cNvSpPr txBox="1"/>
          <p:nvPr/>
        </p:nvSpPr>
        <p:spPr>
          <a:xfrm>
            <a:off x="7781943" y="223221"/>
            <a:ext cx="1511347" cy="253916"/>
          </a:xfrm>
          <a:prstGeom prst="rect">
            <a:avLst/>
          </a:prstGeom>
          <a:noFill/>
        </p:spPr>
        <p:txBody>
          <a:bodyPr wrap="square">
            <a:spAutoFit/>
          </a:bodyPr>
          <a:lstStyle/>
          <a:p>
            <a:r>
              <a:rPr lang="ja-JP" altLang="en-US" sz="1050" dirty="0">
                <a:solidFill>
                  <a:srgbClr val="7030A0"/>
                </a:solidFill>
                <a:latin typeface="Meiryo UI" panose="020B0604030504040204" pitchFamily="50" charset="-128"/>
                <a:ea typeface="Meiryo UI" panose="020B0604030504040204" pitchFamily="50" charset="-128"/>
              </a:rPr>
              <a:t>ロドコッカス・ジョスティ</a:t>
            </a:r>
          </a:p>
        </p:txBody>
      </p:sp>
    </p:spTree>
    <p:extLst>
      <p:ext uri="{BB962C8B-B14F-4D97-AF65-F5344CB8AC3E}">
        <p14:creationId xmlns:p14="http://schemas.microsoft.com/office/powerpoint/2010/main" val="312277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AF1C404-D723-1E30-6D42-A5579A1BC261}"/>
              </a:ext>
            </a:extLst>
          </p:cNvPr>
          <p:cNvPicPr>
            <a:picLocks noChangeAspect="1"/>
          </p:cNvPicPr>
          <p:nvPr/>
        </p:nvPicPr>
        <p:blipFill>
          <a:blip r:embed="rId2"/>
          <a:stretch>
            <a:fillRect/>
          </a:stretch>
        </p:blipFill>
        <p:spPr>
          <a:xfrm>
            <a:off x="-1" y="752100"/>
            <a:ext cx="12267473" cy="5674337"/>
          </a:xfrm>
          <a:prstGeom prst="rect">
            <a:avLst/>
          </a:prstGeom>
        </p:spPr>
      </p:pic>
      <p:sp>
        <p:nvSpPr>
          <p:cNvPr id="2" name="正方形/長方形 1">
            <a:extLst>
              <a:ext uri="{FF2B5EF4-FFF2-40B4-BE49-F238E27FC236}">
                <a16:creationId xmlns:a16="http://schemas.microsoft.com/office/drawing/2014/main" id="{516046E9-F9DF-FCAB-F811-63AA8116FE44}"/>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元素の多様性と不均一性に基づく新しい材料の学理</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57EFBCEE-0055-C8B3-AA11-6EDFAB4D9F87}"/>
              </a:ext>
            </a:extLst>
          </p:cNvPr>
          <p:cNvSpPr txBox="1"/>
          <p:nvPr/>
        </p:nvSpPr>
        <p:spPr>
          <a:xfrm>
            <a:off x="5544729" y="6636896"/>
            <a:ext cx="1178012" cy="215444"/>
          </a:xfrm>
          <a:prstGeom prst="rect">
            <a:avLst/>
          </a:prstGeom>
          <a:noFill/>
        </p:spPr>
        <p:txBody>
          <a:bodyPr wrap="square" rtlCol="0">
            <a:spAutoFit/>
          </a:bodyPr>
          <a:lstStyle/>
          <a:p>
            <a:pPr algn="ctr"/>
            <a:r>
              <a:rPr kumimoji="1" lang="ja-JP" altLang="en-US" sz="800" dirty="0">
                <a:latin typeface="BIZ UDPゴシック" panose="020B0400000000000000" pitchFamily="50" charset="-128"/>
                <a:ea typeface="BIZ UDPゴシック" panose="020B0400000000000000" pitchFamily="50" charset="-128"/>
              </a:rPr>
              <a:t>（出所）文部科学省</a:t>
            </a:r>
          </a:p>
        </p:txBody>
      </p:sp>
    </p:spTree>
    <p:extLst>
      <p:ext uri="{BB962C8B-B14F-4D97-AF65-F5344CB8AC3E}">
        <p14:creationId xmlns:p14="http://schemas.microsoft.com/office/powerpoint/2010/main" val="1845078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C76C4D0-736B-C68E-6E88-88E0D5A09FA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明朝 Medium" panose="02020500000000000000" pitchFamily="18" charset="-128"/>
                <a:ea typeface="BIZ UDP明朝 Medium" panose="02020500000000000000" pitchFamily="18" charset="-128"/>
              </a:rPr>
              <a:t>Medium Entropy Alloys Market</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7" name="図 6">
            <a:extLst>
              <a:ext uri="{FF2B5EF4-FFF2-40B4-BE49-F238E27FC236}">
                <a16:creationId xmlns:a16="http://schemas.microsoft.com/office/drawing/2014/main" id="{C50FB757-6DDB-E4B1-97DB-2C64859EC8D5}"/>
              </a:ext>
            </a:extLst>
          </p:cNvPr>
          <p:cNvPicPr>
            <a:picLocks noChangeAspect="1"/>
          </p:cNvPicPr>
          <p:nvPr/>
        </p:nvPicPr>
        <p:blipFill>
          <a:blip r:embed="rId3"/>
          <a:stretch>
            <a:fillRect/>
          </a:stretch>
        </p:blipFill>
        <p:spPr>
          <a:xfrm>
            <a:off x="231992" y="531510"/>
            <a:ext cx="5323832" cy="6234157"/>
          </a:xfrm>
          <a:prstGeom prst="rect">
            <a:avLst/>
          </a:prstGeom>
        </p:spPr>
      </p:pic>
      <p:sp>
        <p:nvSpPr>
          <p:cNvPr id="9" name="テキスト ボックス 8">
            <a:extLst>
              <a:ext uri="{FF2B5EF4-FFF2-40B4-BE49-F238E27FC236}">
                <a16:creationId xmlns:a16="http://schemas.microsoft.com/office/drawing/2014/main" id="{B46E83ED-6A46-9603-EA85-8C261F5C5C3B}"/>
              </a:ext>
            </a:extLst>
          </p:cNvPr>
          <p:cNvSpPr txBox="1"/>
          <p:nvPr/>
        </p:nvSpPr>
        <p:spPr>
          <a:xfrm>
            <a:off x="262140" y="6642557"/>
            <a:ext cx="5263537" cy="230832"/>
          </a:xfrm>
          <a:prstGeom prst="rect">
            <a:avLst/>
          </a:prstGeom>
          <a:noFill/>
        </p:spPr>
        <p:txBody>
          <a:bodyPr wrap="square">
            <a:spAutoFit/>
          </a:bodyPr>
          <a:lstStyle/>
          <a:p>
            <a:r>
              <a:rPr lang="en-US" altLang="ja-JP" sz="900" dirty="0">
                <a:latin typeface="ADLaM Display" panose="02010000000000000000" pitchFamily="2" charset="0"/>
                <a:ea typeface="ADLaM Display" panose="02010000000000000000" pitchFamily="2" charset="0"/>
                <a:cs typeface="ADLaM Display" panose="02010000000000000000" pitchFamily="2" charset="0"/>
              </a:rPr>
              <a:t>https://www.transparencymarketresearch.com/medium-entropy-alloys-market.html</a:t>
            </a:r>
            <a:endParaRPr lang="ja-JP" altLang="en-US" sz="900" dirty="0">
              <a:latin typeface="ADLaM Display" panose="02010000000000000000" pitchFamily="2" charset="0"/>
              <a:cs typeface="ADLaM Display" panose="02010000000000000000" pitchFamily="2" charset="0"/>
            </a:endParaRPr>
          </a:p>
        </p:txBody>
      </p:sp>
      <p:pic>
        <p:nvPicPr>
          <p:cNvPr id="14" name="図 13">
            <a:extLst>
              <a:ext uri="{FF2B5EF4-FFF2-40B4-BE49-F238E27FC236}">
                <a16:creationId xmlns:a16="http://schemas.microsoft.com/office/drawing/2014/main" id="{10AEB7D1-8D5A-86E7-F23C-502CFCC7593B}"/>
              </a:ext>
            </a:extLst>
          </p:cNvPr>
          <p:cNvPicPr>
            <a:picLocks noChangeAspect="1"/>
          </p:cNvPicPr>
          <p:nvPr/>
        </p:nvPicPr>
        <p:blipFill>
          <a:blip r:embed="rId4"/>
          <a:stretch>
            <a:fillRect/>
          </a:stretch>
        </p:blipFill>
        <p:spPr>
          <a:xfrm>
            <a:off x="6272613" y="623843"/>
            <a:ext cx="5405967" cy="2375201"/>
          </a:xfrm>
          <a:prstGeom prst="rect">
            <a:avLst/>
          </a:prstGeom>
        </p:spPr>
      </p:pic>
      <p:pic>
        <p:nvPicPr>
          <p:cNvPr id="16" name="図 15">
            <a:extLst>
              <a:ext uri="{FF2B5EF4-FFF2-40B4-BE49-F238E27FC236}">
                <a16:creationId xmlns:a16="http://schemas.microsoft.com/office/drawing/2014/main" id="{FCE507D5-8E1F-CCE7-F34D-A34E918D169B}"/>
              </a:ext>
            </a:extLst>
          </p:cNvPr>
          <p:cNvPicPr>
            <a:picLocks noChangeAspect="1"/>
          </p:cNvPicPr>
          <p:nvPr/>
        </p:nvPicPr>
        <p:blipFill>
          <a:blip r:embed="rId5"/>
          <a:stretch>
            <a:fillRect/>
          </a:stretch>
        </p:blipFill>
        <p:spPr>
          <a:xfrm>
            <a:off x="6060056" y="3081804"/>
            <a:ext cx="6131944" cy="1941891"/>
          </a:xfrm>
          <a:prstGeom prst="rect">
            <a:avLst/>
          </a:prstGeom>
        </p:spPr>
      </p:pic>
      <p:sp>
        <p:nvSpPr>
          <p:cNvPr id="18" name="テキスト ボックス 17">
            <a:extLst>
              <a:ext uri="{FF2B5EF4-FFF2-40B4-BE49-F238E27FC236}">
                <a16:creationId xmlns:a16="http://schemas.microsoft.com/office/drawing/2014/main" id="{845D7D29-749C-79BD-9442-A6A5DAE8E8E3}"/>
              </a:ext>
            </a:extLst>
          </p:cNvPr>
          <p:cNvSpPr txBox="1"/>
          <p:nvPr/>
        </p:nvSpPr>
        <p:spPr>
          <a:xfrm>
            <a:off x="5640779" y="5257562"/>
            <a:ext cx="6385665" cy="1169551"/>
          </a:xfrm>
          <a:prstGeom prst="rect">
            <a:avLst/>
          </a:prstGeom>
          <a:noFill/>
        </p:spPr>
        <p:txBody>
          <a:bodyPr wrap="square">
            <a:spAutoFit/>
          </a:bodyPr>
          <a:lstStyle/>
          <a:p>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世界の中エントロピー合金市場の主なトッププレーヤーは、</a:t>
            </a:r>
            <a:r>
              <a:rPr lang="en-US" altLang="ja-JP" sz="1400" b="0" i="0" dirty="0">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Carpenter Technology Corporation</a:t>
            </a:r>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（米国）、</a:t>
            </a:r>
            <a:r>
              <a:rPr lang="en-US" altLang="ja-JP" sz="1400" b="0" i="0" dirty="0">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ATI Specialty Alloys and Components</a:t>
            </a:r>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（米国）、</a:t>
            </a:r>
            <a:r>
              <a:rPr lang="en-US" altLang="ja-JP" sz="1400" b="0" i="0" dirty="0">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VDM Metals GmbH</a:t>
            </a:r>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（ドイツ）、日本冶金工業株式会社（日本）、</a:t>
            </a:r>
            <a:r>
              <a:rPr lang="en-US" altLang="ja-JP" sz="1400" b="0" i="0" dirty="0">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Special Metals Corporation</a:t>
            </a:r>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です。 （米国）、</a:t>
            </a:r>
            <a:r>
              <a:rPr lang="en-US" altLang="ja-JP" sz="1400" b="0" i="0" dirty="0">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Haynes International, Inc.</a:t>
            </a:r>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（米国）、</a:t>
            </a:r>
            <a:r>
              <a:rPr lang="en-US" altLang="ja-JP" sz="1400" b="0" i="0" dirty="0">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Sandvik Materials Technology</a:t>
            </a:r>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（スウェーデン）、</a:t>
            </a:r>
            <a:r>
              <a:rPr lang="en-US" altLang="ja-JP" sz="1400" b="0" i="0" dirty="0" err="1">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Aperam</a:t>
            </a:r>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（ルクセンブルク）など。 </a:t>
            </a:r>
            <a:endParaRPr lang="ja-JP" altLang="en-US" sz="1400" dirty="0">
              <a:latin typeface="ADLaM Display" panose="02010000000000000000" pitchFamily="2" charset="0"/>
              <a:ea typeface="BIZ UDPゴシック" panose="020B0400000000000000" pitchFamily="50" charset="-128"/>
              <a:cs typeface="ADLaM Display" panose="02010000000000000000" pitchFamily="2" charset="0"/>
            </a:endParaRPr>
          </a:p>
        </p:txBody>
      </p:sp>
      <p:sp>
        <p:nvSpPr>
          <p:cNvPr id="20" name="テキスト ボックス 19">
            <a:extLst>
              <a:ext uri="{FF2B5EF4-FFF2-40B4-BE49-F238E27FC236}">
                <a16:creationId xmlns:a16="http://schemas.microsoft.com/office/drawing/2014/main" id="{48DE6D7F-5932-2A7A-8FC7-FD583A172788}"/>
              </a:ext>
            </a:extLst>
          </p:cNvPr>
          <p:cNvSpPr txBox="1"/>
          <p:nvPr/>
        </p:nvSpPr>
        <p:spPr>
          <a:xfrm>
            <a:off x="5973442" y="6635586"/>
            <a:ext cx="5956418" cy="230832"/>
          </a:xfrm>
          <a:prstGeom prst="rect">
            <a:avLst/>
          </a:prstGeom>
          <a:noFill/>
        </p:spPr>
        <p:txBody>
          <a:bodyPr wrap="square">
            <a:spAutoFit/>
          </a:bodyPr>
          <a:lstStyle/>
          <a:p>
            <a:r>
              <a:rPr lang="en-US" altLang="ja-JP" sz="900" dirty="0">
                <a:latin typeface="ADLaM Display" panose="02010000000000000000" pitchFamily="2" charset="0"/>
                <a:ea typeface="ADLaM Display" panose="02010000000000000000" pitchFamily="2" charset="0"/>
                <a:cs typeface="ADLaM Display" panose="02010000000000000000" pitchFamily="2" charset="0"/>
              </a:rPr>
              <a:t>https://www.maximizemarketresearch.com/market-report/medium-entropy-alloys-market/194664/</a:t>
            </a:r>
            <a:endParaRPr lang="ja-JP" altLang="en-US" sz="900"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212703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明朝 Medium" panose="02020500000000000000" pitchFamily="18" charset="-128"/>
                <a:ea typeface="BIZ UDP明朝 Medium" panose="02020500000000000000" pitchFamily="18" charset="-128"/>
              </a:rPr>
              <a:t>ハイエントロピー構造体</a:t>
            </a:r>
          </a:p>
        </p:txBody>
      </p:sp>
      <p:pic>
        <p:nvPicPr>
          <p:cNvPr id="8200" name="Picture 8">
            <a:extLst>
              <a:ext uri="{FF2B5EF4-FFF2-40B4-BE49-F238E27FC236}">
                <a16:creationId xmlns:a16="http://schemas.microsoft.com/office/drawing/2014/main" id="{D2457F54-17C8-FA31-5274-358CD187F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925" y="665045"/>
            <a:ext cx="9752150" cy="618729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86AF6C97-A7EE-A8DE-07B3-AA32BD49AFF1}"/>
              </a:ext>
            </a:extLst>
          </p:cNvPr>
          <p:cNvSpPr txBox="1"/>
          <p:nvPr/>
        </p:nvSpPr>
        <p:spPr>
          <a:xfrm>
            <a:off x="1950098" y="3245252"/>
            <a:ext cx="7239687" cy="646331"/>
          </a:xfrm>
          <a:prstGeom prst="rect">
            <a:avLst/>
          </a:prstGeom>
          <a:noFill/>
        </p:spPr>
        <p:txBody>
          <a:bodyPr wrap="square">
            <a:spAutoFit/>
          </a:bodyPr>
          <a:lstStyle/>
          <a:p>
            <a:r>
              <a:rPr lang="en-US" altLang="ja-JP" b="0" i="0" dirty="0">
                <a:solidFill>
                  <a:srgbClr val="1F1F1F"/>
                </a:solidFill>
                <a:effectLst/>
                <a:latin typeface="UD デジタル 教科書体 N-B" panose="02020700000000000000" pitchFamily="17" charset="-128"/>
                <a:ea typeface="UD デジタル 教科書体 N-B" panose="02020700000000000000" pitchFamily="17" charset="-128"/>
              </a:rPr>
              <a:t>(A) </a:t>
            </a:r>
            <a:r>
              <a:rPr lang="en-US" altLang="ja-JP" b="0" i="0" dirty="0" err="1">
                <a:solidFill>
                  <a:srgbClr val="1F1F1F"/>
                </a:solidFill>
                <a:effectLst/>
                <a:latin typeface="UD デジタル 教科書体 N-B" panose="02020700000000000000" pitchFamily="17" charset="-128"/>
                <a:ea typeface="UD デジタル 教科書体 N-B" panose="02020700000000000000" pitchFamily="17" charset="-128"/>
              </a:rPr>
              <a:t>fcc</a:t>
            </a:r>
            <a:r>
              <a:rPr lang="en-US" altLang="ja-JP" b="0" i="0" dirty="0">
                <a:solidFill>
                  <a:srgbClr val="1F1F1F"/>
                </a:solidFill>
                <a:effectLst/>
                <a:latin typeface="UD デジタル 教科書体 N-B" panose="02020700000000000000" pitchFamily="17" charset="-128"/>
                <a:ea typeface="UD デジタル 教科書体 N-B" panose="02020700000000000000" pitchFamily="17" charset="-128"/>
              </a:rPr>
              <a:t> </a:t>
            </a:r>
            <a:r>
              <a:rPr lang="ja-JP" altLang="en-US" b="0" i="0" dirty="0">
                <a:solidFill>
                  <a:srgbClr val="1F1F1F"/>
                </a:solidFill>
                <a:effectLst/>
                <a:latin typeface="UD デジタル 教科書体 N-B" panose="02020700000000000000" pitchFamily="17" charset="-128"/>
                <a:ea typeface="UD デジタル 教科書体 N-B" panose="02020700000000000000" pitchFamily="17" charset="-128"/>
              </a:rPr>
              <a:t>格子構造、</a:t>
            </a:r>
            <a:r>
              <a:rPr lang="en-US" altLang="ja-JP" b="0" i="0" dirty="0">
                <a:solidFill>
                  <a:srgbClr val="1F1F1F"/>
                </a:solidFill>
                <a:effectLst/>
                <a:latin typeface="UD デジタル 教科書体 N-B" panose="02020700000000000000" pitchFamily="17" charset="-128"/>
                <a:ea typeface="UD デジタル 教科書体 N-B" panose="02020700000000000000" pitchFamily="17" charset="-128"/>
              </a:rPr>
              <a:t>(B) </a:t>
            </a:r>
            <a:r>
              <a:rPr lang="en-US" altLang="ja-JP" b="0" i="0" dirty="0">
                <a:solidFill>
                  <a:srgbClr val="1F1F1F"/>
                </a:solidFill>
                <a:effectLst/>
                <a:latin typeface="UD デジタル 教科書体 N-B" panose="02020700000000000000" pitchFamily="17" charset="-128"/>
                <a:ea typeface="UD デジタル 教科書体 N-B" panose="02020700000000000000" pitchFamily="17" charset="-128"/>
                <a:hlinkClick r:id="rId4" tooltip="ScienceDirect の AI 生成トピック ページから bcc 格子についてさらに詳しく学びましょう"/>
              </a:rPr>
              <a:t>bcc </a:t>
            </a:r>
            <a:r>
              <a:rPr lang="ja-JP" altLang="en-US" b="0" i="0" dirty="0">
                <a:solidFill>
                  <a:srgbClr val="1F1F1F"/>
                </a:solidFill>
                <a:effectLst/>
                <a:latin typeface="UD デジタル 教科書体 N-B" panose="02020700000000000000" pitchFamily="17" charset="-128"/>
                <a:ea typeface="UD デジタル 教科書体 N-B" panose="02020700000000000000" pitchFamily="17" charset="-128"/>
                <a:hlinkClick r:id="rId4" tooltip="ScienceDirect の AI 生成トピック ページから bcc 格子についてさらに詳しく学びましょう"/>
              </a:rPr>
              <a:t>格子</a:t>
            </a:r>
            <a:r>
              <a:rPr lang="ja-JP" altLang="en-US" b="0" i="0" dirty="0">
                <a:solidFill>
                  <a:srgbClr val="1F1F1F"/>
                </a:solidFill>
                <a:effectLst/>
                <a:latin typeface="UD デジタル 教科書体 N-B" panose="02020700000000000000" pitchFamily="17" charset="-128"/>
                <a:ea typeface="UD デジタル 教科書体 N-B" panose="02020700000000000000" pitchFamily="17" charset="-128"/>
              </a:rPr>
              <a:t>構造、</a:t>
            </a:r>
            <a:r>
              <a:rPr lang="en-US" altLang="ja-JP" b="0" i="0" dirty="0">
                <a:solidFill>
                  <a:srgbClr val="1F1F1F"/>
                </a:solidFill>
                <a:effectLst/>
                <a:latin typeface="UD デジタル 教科書体 N-B" panose="02020700000000000000" pitchFamily="17" charset="-128"/>
                <a:ea typeface="UD デジタル 教科書体 N-B" panose="02020700000000000000" pitchFamily="17" charset="-128"/>
              </a:rPr>
              <a:t>(C) </a:t>
            </a:r>
            <a:r>
              <a:rPr lang="ja-JP" altLang="en-US" b="0" i="0" dirty="0">
                <a:solidFill>
                  <a:srgbClr val="1F1F1F"/>
                </a:solidFill>
                <a:effectLst/>
                <a:latin typeface="UD デジタル 教科書体 N-B" panose="02020700000000000000" pitchFamily="17" charset="-128"/>
                <a:ea typeface="UD デジタル 教科書体 N-B" panose="02020700000000000000" pitchFamily="17" charset="-128"/>
              </a:rPr>
              <a:t>六方晶系結晶構造、</a:t>
            </a:r>
            <a:endParaRPr lang="en-US" altLang="ja-JP" b="0" i="0" dirty="0">
              <a:solidFill>
                <a:srgbClr val="1F1F1F"/>
              </a:solidFill>
              <a:effectLst/>
              <a:latin typeface="UD デジタル 教科書体 N-B" panose="02020700000000000000" pitchFamily="17" charset="-128"/>
              <a:ea typeface="UD デジタル 教科書体 N-B" panose="02020700000000000000" pitchFamily="17" charset="-128"/>
            </a:endParaRPr>
          </a:p>
          <a:p>
            <a:r>
              <a:rPr lang="en-US" altLang="ja-JP" b="0" i="0" dirty="0">
                <a:solidFill>
                  <a:srgbClr val="1F1F1F"/>
                </a:solidFill>
                <a:effectLst/>
                <a:latin typeface="UD デジタル 教科書体 N-B" panose="02020700000000000000" pitchFamily="17" charset="-128"/>
                <a:ea typeface="UD デジタル 教科書体 N-B" panose="02020700000000000000" pitchFamily="17" charset="-128"/>
              </a:rPr>
              <a:t>(D) </a:t>
            </a:r>
            <a:r>
              <a:rPr lang="ja-JP" altLang="en-US" b="0" i="0" dirty="0">
                <a:solidFill>
                  <a:srgbClr val="1F1F1F"/>
                </a:solidFill>
                <a:effectLst/>
                <a:latin typeface="UD デジタル 教科書体 N-B" panose="02020700000000000000" pitchFamily="17" charset="-128"/>
                <a:ea typeface="UD デジタル 教科書体 N-B" panose="02020700000000000000" pitchFamily="17" charset="-128"/>
              </a:rPr>
              <a:t>岩塩構造、</a:t>
            </a:r>
            <a:r>
              <a:rPr lang="en-US" altLang="ja-JP" b="0" i="0" dirty="0">
                <a:solidFill>
                  <a:srgbClr val="1F1F1F"/>
                </a:solidFill>
                <a:effectLst/>
                <a:latin typeface="UD デジタル 教科書体 N-B" panose="02020700000000000000" pitchFamily="17" charset="-128"/>
                <a:ea typeface="UD デジタル 教科書体 N-B" panose="02020700000000000000" pitchFamily="17" charset="-128"/>
              </a:rPr>
              <a:t>(E) </a:t>
            </a:r>
            <a:r>
              <a:rPr lang="ja-JP" altLang="en-US" b="0" i="0" dirty="0">
                <a:solidFill>
                  <a:srgbClr val="1F1F1F"/>
                </a:solidFill>
                <a:effectLst/>
                <a:latin typeface="UD デジタル 教科書体 N-B" panose="02020700000000000000" pitchFamily="17" charset="-128"/>
                <a:ea typeface="UD デジタル 教科書体 N-B" panose="02020700000000000000" pitchFamily="17" charset="-128"/>
              </a:rPr>
              <a:t>スピネル構造、</a:t>
            </a:r>
            <a:r>
              <a:rPr lang="en-US" altLang="ja-JP" b="0" i="0" dirty="0">
                <a:solidFill>
                  <a:srgbClr val="1F1F1F"/>
                </a:solidFill>
                <a:effectLst/>
                <a:latin typeface="UD デジタル 教科書体 N-B" panose="02020700000000000000" pitchFamily="17" charset="-128"/>
                <a:ea typeface="UD デジタル 教科書体 N-B" panose="02020700000000000000" pitchFamily="17" charset="-128"/>
              </a:rPr>
              <a:t>(F) </a:t>
            </a:r>
            <a:r>
              <a:rPr lang="ja-JP" altLang="en-US" b="0" i="0" dirty="0">
                <a:solidFill>
                  <a:srgbClr val="1F1F1F"/>
                </a:solidFill>
                <a:effectLst/>
                <a:latin typeface="UD デジタル 教科書体 N-B" panose="02020700000000000000" pitchFamily="17" charset="-128"/>
                <a:ea typeface="UD デジタル 教科書体 N-B" panose="02020700000000000000" pitchFamily="17" charset="-128"/>
              </a:rPr>
              <a:t>ペロブスカイト構造。</a:t>
            </a:r>
            <a:endParaRPr lang="ja-JP" altLang="en-US"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55831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ハイエントロピー型アンチモン化合物</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1026" name="Picture 2">
            <a:extLst>
              <a:ext uri="{FF2B5EF4-FFF2-40B4-BE49-F238E27FC236}">
                <a16:creationId xmlns:a16="http://schemas.microsoft.com/office/drawing/2014/main" id="{25291025-3A1C-8336-E70E-3A19D6C74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832" y="1792744"/>
            <a:ext cx="9086335" cy="469401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5A72F15-82CF-EEE2-E593-9B46A28A15DE}"/>
              </a:ext>
            </a:extLst>
          </p:cNvPr>
          <p:cNvSpPr txBox="1"/>
          <p:nvPr/>
        </p:nvSpPr>
        <p:spPr>
          <a:xfrm>
            <a:off x="1361440" y="6598424"/>
            <a:ext cx="9611360" cy="253916"/>
          </a:xfrm>
          <a:prstGeom prst="rect">
            <a:avLst/>
          </a:prstGeom>
          <a:noFill/>
        </p:spPr>
        <p:txBody>
          <a:bodyPr wrap="square">
            <a:spAutoFit/>
          </a:bodyPr>
          <a:lstStyle/>
          <a:p>
            <a:r>
              <a:rPr lang="ja-JP" altLang="en-US" sz="1050" dirty="0">
                <a:latin typeface="BIZ UDPゴシック" panose="020B0400000000000000" pitchFamily="50" charset="-128"/>
                <a:ea typeface="BIZ UDPゴシック" panose="020B0400000000000000" pitchFamily="50" charset="-128"/>
                <a:hlinkClick r:id="rId3"/>
              </a:rPr>
              <a:t>新しいハイエントロピー化合物超伝導体の合成に成功～新規超伝導体発見への新しい道～ </a:t>
            </a:r>
            <a:r>
              <a:rPr lang="en-US" altLang="ja-JP" sz="1050" dirty="0">
                <a:latin typeface="BIZ UDPゴシック" panose="020B0400000000000000" pitchFamily="50" charset="-128"/>
                <a:ea typeface="BIZ UDPゴシック" panose="020B0400000000000000" pitchFamily="50" charset="-128"/>
                <a:hlinkClick r:id="rId3"/>
              </a:rPr>
              <a:t>- </a:t>
            </a:r>
            <a:r>
              <a:rPr lang="ja-JP" altLang="en-US" sz="1050" dirty="0">
                <a:latin typeface="BIZ UDPゴシック" panose="020B0400000000000000" pitchFamily="50" charset="-128"/>
                <a:ea typeface="BIZ UDPゴシック" panose="020B0400000000000000" pitchFamily="50" charset="-128"/>
                <a:hlinkClick r:id="rId3"/>
              </a:rPr>
              <a:t>名古屋大学未来材料・システム研究所 </a:t>
            </a:r>
            <a:r>
              <a:rPr lang="en-US" altLang="ja-JP" sz="1050" dirty="0">
                <a:latin typeface="BIZ UDPゴシック" panose="020B0400000000000000" pitchFamily="50" charset="-128"/>
                <a:ea typeface="BIZ UDPゴシック" panose="020B0400000000000000" pitchFamily="50" charset="-128"/>
                <a:hlinkClick r:id="rId3"/>
              </a:rPr>
              <a:t>(nagoya-u.ac.jp)</a:t>
            </a:r>
            <a:endParaRPr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60878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水素吸蔵材料の高速探索と作製</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F4FE1AC4-59CD-4C8D-55AD-77F73AEF3B40}"/>
              </a:ext>
            </a:extLst>
          </p:cNvPr>
          <p:cNvSpPr txBox="1"/>
          <p:nvPr/>
        </p:nvSpPr>
        <p:spPr>
          <a:xfrm>
            <a:off x="3163704" y="6513786"/>
            <a:ext cx="5414870" cy="353943"/>
          </a:xfrm>
          <a:prstGeom prst="rect">
            <a:avLst/>
          </a:prstGeom>
          <a:solidFill>
            <a:schemeClr val="accent2">
              <a:lumMod val="40000"/>
              <a:lumOff val="60000"/>
            </a:schemeClr>
          </a:solidFill>
        </p:spPr>
        <p:txBody>
          <a:bodyPr wrap="square">
            <a:spAutoFit/>
          </a:bodyPr>
          <a:lstStyle/>
          <a:p>
            <a:pPr algn="ctr"/>
            <a:r>
              <a:rPr lang="ja-JP" altLang="en-US" sz="800" dirty="0">
                <a:latin typeface="BIZ UDPゴシック" panose="020B0400000000000000" pitchFamily="50" charset="-128"/>
                <a:ea typeface="BIZ UDPゴシック" panose="020B0400000000000000" pitchFamily="50" charset="-128"/>
                <a:cs typeface="ADLaM Display" panose="02010000000000000000" pitchFamily="2" charset="0"/>
              </a:rPr>
              <a:t>（出所）</a:t>
            </a:r>
            <a:r>
              <a:rPr lang="en-US" altLang="ja-JP" sz="800" b="0" i="0" dirty="0">
                <a:solidFill>
                  <a:srgbClr val="333333"/>
                </a:solidFill>
                <a:effectLst/>
                <a:latin typeface="Hiragino Kaku Gothic ProN"/>
              </a:rPr>
              <a:t>Data-Driven Discovery and Synthesis of High Entropy Alloy Hydrides with Targeted Thermodynamic Stability</a:t>
            </a:r>
            <a:endParaRPr lang="en-US" altLang="ja-JP" sz="800" dirty="0">
              <a:latin typeface="BIZ UDPゴシック" panose="020B0400000000000000" pitchFamily="50" charset="-128"/>
              <a:ea typeface="BIZ UDPゴシック" panose="020B0400000000000000" pitchFamily="50" charset="-128"/>
              <a:cs typeface="ADLaM Display" panose="02010000000000000000" pitchFamily="2" charset="0"/>
            </a:endParaRPr>
          </a:p>
          <a:p>
            <a:pPr algn="ctr"/>
            <a:r>
              <a:rPr lang="ja-JP" altLang="en-US" sz="9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rPr>
              <a:t>　</a:t>
            </a:r>
            <a:r>
              <a:rPr lang="en-US" altLang="ja-JP" sz="900" b="0" i="0" dirty="0">
                <a:solidFill>
                  <a:srgbClr val="C00000"/>
                </a:solidFill>
                <a:effectLst/>
                <a:latin typeface="Hiragino Kaku Gothic ProN"/>
              </a:rPr>
              <a:t>https://newsreleases.sandia.gov/fast_alloys/</a:t>
            </a:r>
            <a:endParaRPr lang="ja-JP" altLang="en-US" sz="9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endParaRPr>
          </a:p>
        </p:txBody>
      </p:sp>
      <p:pic>
        <p:nvPicPr>
          <p:cNvPr id="8194" name="Picture 2" descr="Abstract Image">
            <a:extLst>
              <a:ext uri="{FF2B5EF4-FFF2-40B4-BE49-F238E27FC236}">
                <a16:creationId xmlns:a16="http://schemas.microsoft.com/office/drawing/2014/main" id="{828127D7-A026-C516-640D-C80A6BAF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854" y="699935"/>
            <a:ext cx="5900686" cy="217145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D379801-60EB-98DE-DD89-4E9B7BCF7929}"/>
              </a:ext>
            </a:extLst>
          </p:cNvPr>
          <p:cNvSpPr txBox="1"/>
          <p:nvPr/>
        </p:nvSpPr>
        <p:spPr>
          <a:xfrm>
            <a:off x="341870" y="3043264"/>
            <a:ext cx="11508259" cy="3046988"/>
          </a:xfrm>
          <a:prstGeom prst="rect">
            <a:avLst/>
          </a:prstGeom>
          <a:noFill/>
        </p:spPr>
        <p:txBody>
          <a:bodyPr wrap="square">
            <a:spAutoFit/>
          </a:bodyPr>
          <a:lstStyle/>
          <a:p>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ML</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モデルは、莫大な高エントロピー合金</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(HEA)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空間におけるハイドライド</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水素化合物</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の安定性を迅速にスクリーニングし、熱力学的特性のみならず合金相の安定性や密度等の二義的な条件をベースとした研究室での評価に向けた絞り込みを促進する。</a:t>
            </a:r>
            <a:br>
              <a:rPr lang="ja-JP" altLang="en-US" sz="1600" dirty="0">
                <a:latin typeface="BIZ UDPゴシック" panose="020B0400000000000000" pitchFamily="50" charset="-128"/>
                <a:ea typeface="BIZ UDPゴシック" panose="020B0400000000000000" pitchFamily="50" charset="-128"/>
              </a:rPr>
            </a:b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 水素吸蔵の研究や水素と材料間の相互作用を示す熱力学値のデータベース構築には、膨大な蓄積がある。これらのデータベース、</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ML </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と各種計算ツールや最先端の実験能力を駆使した国際研究チームの研究活動により、</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12 </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種類の新合金の作製と数百種類のモデリングを実施し、水素と金属間の相互作用で起こる複雑な物理的・化学的現象が </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ML </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技術でモデル化できることを実証した。</a:t>
            </a:r>
            <a:br>
              <a:rPr lang="ja-JP" altLang="en-US" sz="1600" dirty="0">
                <a:latin typeface="BIZ UDPゴシック" panose="020B0400000000000000" pitchFamily="50" charset="-128"/>
                <a:ea typeface="BIZ UDPゴシック" panose="020B0400000000000000" pitchFamily="50" charset="-128"/>
              </a:rPr>
            </a:b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 熱力学的特性を予測するデータ駆動のモデリング能力は、研究開発の加速に役立つもの。</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ML </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モデルの構築・訓練後は、新たな化学空間の高速スクリーニングが可能となる。今回、水素吸蔵・輸送で有望な </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600 </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種類の材料のスクリーニングを </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18 </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ヶ月で完了。</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ML</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を利用しない場合は数年間を要する。</a:t>
            </a:r>
            <a:br>
              <a:rPr lang="ja-JP" altLang="en-US" sz="1600" dirty="0">
                <a:latin typeface="BIZ UDPゴシック" panose="020B0400000000000000" pitchFamily="50" charset="-128"/>
                <a:ea typeface="BIZ UDPゴシック" panose="020B0400000000000000" pitchFamily="50" charset="-128"/>
              </a:rPr>
            </a:b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 通常、水素は機械的なプロセスで圧縮されるが、</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HEA </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ハイドライドの複数層から成る貯蔵タンクでは、注入された水素が各層で段階的に圧縮されるため、</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バールで注入して </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800 </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バールで取り出すことが理論的に可能。水素ステーションで </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700 </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バールの水素を </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FC </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車に注入するには </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800</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バール以上の圧縮が必要。</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85133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2886"/>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ハイエントロピー物質と周期表</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1028" name="Picture 4" descr="信州大学で挑戦している物質・材料探索（クリックで拡大） 出典：PFN">
            <a:extLst>
              <a:ext uri="{FF2B5EF4-FFF2-40B4-BE49-F238E27FC236}">
                <a16:creationId xmlns:a16="http://schemas.microsoft.com/office/drawing/2014/main" id="{E98DBAFB-F78A-E02F-7721-609E5ADAD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95" y="799439"/>
            <a:ext cx="10196209" cy="573536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CD17F3A0-B5E2-4528-F67B-9B07C4027AF2}"/>
              </a:ext>
            </a:extLst>
          </p:cNvPr>
          <p:cNvSpPr txBox="1"/>
          <p:nvPr/>
        </p:nvSpPr>
        <p:spPr>
          <a:xfrm>
            <a:off x="3342290" y="6590730"/>
            <a:ext cx="5888421"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rPr>
              <a:t>https://monoist.itmedia.co.jp/mn/articles/2107/07/news047_3.html</a:t>
            </a:r>
            <a:endParaRPr lang="ja-JP" altLang="en-US" sz="11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9E7B39F9-4F09-BA43-0083-1F65963E90D4}"/>
              </a:ext>
            </a:extLst>
          </p:cNvPr>
          <p:cNvSpPr txBox="1"/>
          <p:nvPr/>
        </p:nvSpPr>
        <p:spPr>
          <a:xfrm>
            <a:off x="181304" y="3429000"/>
            <a:ext cx="6105196" cy="577081"/>
          </a:xfrm>
          <a:prstGeom prst="rect">
            <a:avLst/>
          </a:prstGeom>
          <a:noFill/>
        </p:spPr>
        <p:txBody>
          <a:bodyPr wrap="square">
            <a:spAutoFit/>
          </a:bodyPr>
          <a:lstStyle/>
          <a:p>
            <a:r>
              <a:rPr lang="en-US" altLang="ja-JP" sz="1050" dirty="0"/>
              <a:t>https://image.itmedia.co.jp/l/im/mn/articles/2107/07/l_sp_210707pfcc_14.jpg?_gl=1*9bmrda*_ga*MTUwMTA5Njk2NS4xNzAwMDI2NDYw*_ga_5N2LQ9NMM1*MTcwNDM0Njc2Ni4xLjEuMTcwNDM0Njc4OS4zNy4wLjA.#_ga=2.74053334.577580840.1704346766-1501096965.1700026460</a:t>
            </a:r>
            <a:endParaRPr lang="ja-JP" altLang="en-US" sz="1050" dirty="0"/>
          </a:p>
        </p:txBody>
      </p:sp>
    </p:spTree>
    <p:extLst>
      <p:ext uri="{BB962C8B-B14F-4D97-AF65-F5344CB8AC3E}">
        <p14:creationId xmlns:p14="http://schemas.microsoft.com/office/powerpoint/2010/main" val="1381537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8069362-8DA2-C1CE-EF11-B083B71216D9}"/>
              </a:ext>
            </a:extLst>
          </p:cNvPr>
          <p:cNvSpPr/>
          <p:nvPr/>
        </p:nvSpPr>
        <p:spPr>
          <a:xfrm>
            <a:off x="0" y="2170632"/>
            <a:ext cx="12192000" cy="276029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800" dirty="0">
                <a:latin typeface="BIZ UDP明朝 Medium" panose="02020500000000000000" pitchFamily="18" charset="-128"/>
                <a:ea typeface="BIZ UDP明朝 Medium" panose="02020500000000000000" pitchFamily="18" charset="-128"/>
              </a:rPr>
              <a:t>有機物と多元素結合</a:t>
            </a:r>
          </a:p>
        </p:txBody>
      </p:sp>
    </p:spTree>
    <p:extLst>
      <p:ext uri="{BB962C8B-B14F-4D97-AF65-F5344CB8AC3E}">
        <p14:creationId xmlns:p14="http://schemas.microsoft.com/office/powerpoint/2010/main" val="74024145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108806</TotalTime>
  <Words>1879</Words>
  <Application>Microsoft Office PowerPoint</Application>
  <PresentationFormat>ワイド画面</PresentationFormat>
  <Paragraphs>102</Paragraphs>
  <Slides>21</Slides>
  <Notes>9</Notes>
  <HiddenSlides>0</HiddenSlides>
  <MMClips>0</MMClips>
  <ScaleCrop>false</ScaleCrop>
  <HeadingPairs>
    <vt:vector size="6" baseType="variant">
      <vt:variant>
        <vt:lpstr>使用されているフォント</vt:lpstr>
      </vt:variant>
      <vt:variant>
        <vt:i4>17</vt:i4>
      </vt:variant>
      <vt:variant>
        <vt:lpstr>テーマ</vt:lpstr>
      </vt:variant>
      <vt:variant>
        <vt:i4>1</vt:i4>
      </vt:variant>
      <vt:variant>
        <vt:lpstr>スライド タイトル</vt:lpstr>
      </vt:variant>
      <vt:variant>
        <vt:i4>21</vt:i4>
      </vt:variant>
    </vt:vector>
  </HeadingPairs>
  <TitlesOfParts>
    <vt:vector size="39" baseType="lpstr">
      <vt:lpstr>BIZ UDPゴシック</vt:lpstr>
      <vt:lpstr>BIZ UDP明朝 Medium</vt:lpstr>
      <vt:lpstr>ElsevierGulliver</vt:lpstr>
      <vt:lpstr>Harding</vt:lpstr>
      <vt:lpstr>Hiragino Kaku Gothic ProN</vt:lpstr>
      <vt:lpstr>Meiryo UI</vt:lpstr>
      <vt:lpstr>Noto Sans JP</vt:lpstr>
      <vt:lpstr>ProximaNova</vt:lpstr>
      <vt:lpstr>UD デジタル 教科書体 N-B</vt:lpstr>
      <vt:lpstr>UD デジタル 教科書体 NK-B</vt:lpstr>
      <vt:lpstr>Meiryo</vt:lpstr>
      <vt:lpstr>游ゴシック</vt:lpstr>
      <vt:lpstr>游ゴシック Light</vt:lpstr>
      <vt:lpstr>ADLaM Display</vt:lpstr>
      <vt:lpstr>Amasis MT Pro Black</vt:lpstr>
      <vt:lpstr>Arial</vt:lpstr>
      <vt:lpstr>Snap ITC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473</cp:revision>
  <cp:lastPrinted>2023-07-25T02:16:56Z</cp:lastPrinted>
  <dcterms:created xsi:type="dcterms:W3CDTF">2023-03-29T00:02:56Z</dcterms:created>
  <dcterms:modified xsi:type="dcterms:W3CDTF">2024-01-25T22:14:05Z</dcterms:modified>
</cp:coreProperties>
</file>